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8" r:id="rId21"/>
    <p:sldId id="279" r:id="rId22"/>
    <p:sldId id="280" r:id="rId23"/>
    <p:sldId id="281" r:id="rId24"/>
    <p:sldId id="282"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
          <p15:clr>
            <a:srgbClr val="747775"/>
          </p15:clr>
        </p15:guide>
        <p15:guide id="2" pos="144">
          <p15:clr>
            <a:srgbClr val="747775"/>
          </p15:clr>
        </p15:guide>
        <p15:guide id="3" pos="288">
          <p15:clr>
            <a:srgbClr val="747775"/>
          </p15:clr>
        </p15:guide>
        <p15:guide id="4" pos="432">
          <p15:clr>
            <a:srgbClr val="747775"/>
          </p15:clr>
        </p15:guide>
        <p15:guide id="5" pos="864">
          <p15:clr>
            <a:srgbClr val="747775"/>
          </p15:clr>
        </p15:guide>
        <p15:guide id="6" pos="1080">
          <p15:clr>
            <a:srgbClr val="747775"/>
          </p15:clr>
        </p15:guide>
        <p15:guide id="7" pos="1152">
          <p15:clr>
            <a:srgbClr val="747775"/>
          </p15:clr>
        </p15:guide>
        <p15:guide id="8" pos="1224">
          <p15:clr>
            <a:srgbClr val="747775"/>
          </p15:clr>
        </p15:guide>
        <p15:guide id="9" orient="horz" pos="288">
          <p15:clr>
            <a:srgbClr val="747775"/>
          </p15:clr>
        </p15:guide>
        <p15:guide id="10" orient="horz" pos="216">
          <p15:clr>
            <a:srgbClr val="747775"/>
          </p15:clr>
        </p15:guide>
        <p15:guide id="11" orient="horz" pos="720">
          <p15:clr>
            <a:srgbClr val="747775"/>
          </p15:clr>
        </p15:guide>
        <p15:guide id="12" orient="horz" pos="1728">
          <p15:clr>
            <a:srgbClr val="747775"/>
          </p15:clr>
        </p15:guide>
        <p15:guide id="13" orient="horz" pos="4174">
          <p15:clr>
            <a:srgbClr val="747775"/>
          </p15:clr>
        </p15:guide>
        <p15:guide id="14" pos="7560">
          <p15:clr>
            <a:srgbClr val="747775"/>
          </p15:clr>
        </p15:guide>
        <p15:guide id="15" pos="7128">
          <p15:clr>
            <a:srgbClr val="747775"/>
          </p15:clr>
        </p15:guide>
        <p15:guide id="16" pos="7057">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z+zpzYAhXsltP69uqrdQHNDp2w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Hagerty" initials="" lastIdx="3" clrIdx="0"/>
  <p:cmAuthor id="1" name="Esther Boyd"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2381"/>
  </p:normalViewPr>
  <p:slideViewPr>
    <p:cSldViewPr snapToGrid="0">
      <p:cViewPr varScale="1">
        <p:scale>
          <a:sx n="91" d="100"/>
          <a:sy n="91" d="100"/>
        </p:scale>
        <p:origin x="1920" y="176"/>
      </p:cViewPr>
      <p:guideLst>
        <p:guide orient="horz" pos="144"/>
        <p:guide pos="144"/>
        <p:guide pos="288"/>
        <p:guide pos="432"/>
        <p:guide pos="864"/>
        <p:guide pos="1080"/>
        <p:guide pos="1152"/>
        <p:guide pos="1224"/>
        <p:guide orient="horz" pos="288"/>
        <p:guide orient="horz" pos="216"/>
        <p:guide orient="horz" pos="720"/>
        <p:guide orient="horz" pos="1728"/>
        <p:guide orient="horz" pos="4174"/>
        <p:guide pos="7560"/>
        <p:guide pos="7128"/>
        <p:guide pos="7057"/>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42"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tx1"/>
              </a:buClr>
              <a:buSzPct val="100000"/>
              <a:buFont typeface="Arial" panose="020B0604020202020204" pitchFamily="34" charset="0"/>
              <a:buChar char="•"/>
            </a:pPr>
            <a:r>
              <a:rPr lang="en-US" sz="1200" dirty="0">
                <a:solidFill>
                  <a:srgbClr val="000000"/>
                </a:solidFill>
                <a:latin typeface="Calibri" panose="020F0502020204030204" pitchFamily="34" charset="0"/>
                <a:cs typeface="Calibri" panose="020F0502020204030204" pitchFamily="34" charset="0"/>
              </a:rPr>
              <a:t>High-performance buildings are an essential solution in our fight against climate change. </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1500"/>
              </a:spcBef>
              <a:spcAft>
                <a:spcPts val="0"/>
              </a:spcAft>
              <a:buClr>
                <a:schemeClr val="tx1"/>
              </a:buClr>
              <a:buSzPct val="100000"/>
              <a:buFont typeface="Arial" panose="020B0604020202020204" pitchFamily="34" charset="0"/>
              <a:buChar char="•"/>
            </a:pPr>
            <a:r>
              <a:rPr lang="en-US" sz="1200" dirty="0">
                <a:solidFill>
                  <a:srgbClr val="000000"/>
                </a:solidFill>
                <a:latin typeface="Calibri" panose="020F0502020204030204" pitchFamily="34" charset="0"/>
                <a:cs typeface="Calibri" panose="020F0502020204030204" pitchFamily="34" charset="0"/>
              </a:rPr>
              <a:t>Buildings, when designed with sustainable materials, energy-efficient systems, and on-site power generation </a:t>
            </a:r>
            <a:r>
              <a:rPr lang="en-US" dirty="0">
                <a:solidFill>
                  <a:srgbClr val="000000"/>
                </a:solidFill>
                <a:latin typeface="Calibri" panose="020F0502020204030204" pitchFamily="34" charset="0"/>
                <a:cs typeface="Calibri" panose="020F0502020204030204" pitchFamily="34" charset="0"/>
              </a:rPr>
              <a:t>such as</a:t>
            </a:r>
            <a:r>
              <a:rPr lang="en-US" sz="1200" dirty="0">
                <a:solidFill>
                  <a:srgbClr val="000000"/>
                </a:solidFill>
                <a:latin typeface="Calibri" panose="020F0502020204030204" pitchFamily="34" charset="0"/>
                <a:cs typeface="Calibri" panose="020F0502020204030204" pitchFamily="34" charset="0"/>
              </a:rPr>
              <a:t> solar arrays, significantly reduce emissions over the lifetime of the building. </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1500"/>
              </a:spcBef>
              <a:spcAft>
                <a:spcPts val="0"/>
              </a:spcAft>
              <a:buClr>
                <a:schemeClr val="tx1"/>
              </a:buClr>
              <a:buSzPct val="100000"/>
              <a:buFont typeface="Arial" panose="020B0604020202020204" pitchFamily="34" charset="0"/>
              <a:buChar char="•"/>
            </a:pPr>
            <a:r>
              <a:rPr lang="en-US" sz="1200" dirty="0">
                <a:solidFill>
                  <a:srgbClr val="000000"/>
                </a:solidFill>
                <a:latin typeface="Calibri" panose="020F0502020204030204" pitchFamily="34" charset="0"/>
                <a:cs typeface="Calibri" panose="020F0502020204030204" pitchFamily="34" charset="0"/>
              </a:rPr>
              <a:t>Can you name some careers that are essential to developing high-performance buildings that are climate solutions?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1500"/>
              </a:spcBef>
              <a:spcAft>
                <a:spcPts val="0"/>
              </a:spcAft>
              <a:buClr>
                <a:schemeClr val="tx1"/>
              </a:buClr>
              <a:buSzPct val="100000"/>
              <a:buFont typeface="Arial" panose="020B0604020202020204" pitchFamily="34" charset="0"/>
              <a:buChar char="•"/>
            </a:pPr>
            <a:endParaRPr dirty="0">
              <a:latin typeface="Calibri" panose="020F0502020204030204" pitchFamily="34" charset="0"/>
              <a:cs typeface="Calibri" panose="020F0502020204030204" pitchFamily="34" charset="0"/>
            </a:endParaRPr>
          </a:p>
        </p:txBody>
      </p:sp>
      <p:sp>
        <p:nvSpPr>
          <p:cNvPr id="274" name="Google Shape;27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dirty="0">
                <a:latin typeface="Calibri" panose="020F0502020204030204" pitchFamily="34" charset="0"/>
                <a:cs typeface="Calibri" panose="020F0502020204030204" pitchFamily="34" charset="0"/>
              </a:rPr>
              <a:t>High-performance buildings use less energy and can even generate their own energy! Here are some key features of high-performance buildings:</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Landscape and site design: A well-designed surrounding landscape that uses shade trees and thoughtful building placement on the site reduces energy requirements.</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Passive solar design: Using the building orientation or overhang design, create energy-efficient structures.</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Insulation and building envelope: A tightly sealed and well-insulated and built building envelope reduces energy needs.</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Heating, ventilation, and air conditioning (HVAC) systems: High-efficiency, electric HVAC systems save energy and can be powered by renewable electricity.</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Smart building technology: Programmable thermostats, smart lighting, and energy monitoring systems help optimize energy use.</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Water efficiency: Fixtures that reduce water usage, such as low-flow toilets and showerheads, reduce water use in homes and commercial buildings. </a:t>
            </a:r>
            <a:endParaRPr dirty="0">
              <a:latin typeface="Calibri" panose="020F0502020204030204" pitchFamily="34" charset="0"/>
              <a:cs typeface="Calibri" panose="020F0502020204030204" pitchFamily="34" charset="0"/>
            </a:endParaRPr>
          </a:p>
          <a:p>
            <a:pPr marL="457200" lvl="0" indent="-317500" algn="l" rtl="0">
              <a:spcBef>
                <a:spcPts val="0"/>
              </a:spcBef>
              <a:spcAft>
                <a:spcPts val="0"/>
              </a:spcAft>
              <a:buSzPts val="1400"/>
              <a:buChar char="•"/>
            </a:pPr>
            <a:r>
              <a:rPr lang="en-US" dirty="0">
                <a:latin typeface="Calibri" panose="020F0502020204030204" pitchFamily="34" charset="0"/>
                <a:cs typeface="Calibri" panose="020F0502020204030204" pitchFamily="34" charset="0"/>
              </a:rPr>
              <a:t>Renewable energy integration: Clean energy sources such as solar can meet a building’s energy needs and reduce dependence on fossil fuels.</a:t>
            </a:r>
            <a:endParaRPr sz="1200" dirty="0">
              <a:latin typeface="Calibri" panose="020F0502020204030204" pitchFamily="34" charset="0"/>
              <a:cs typeface="Calibri" panose="020F0502020204030204" pitchFamily="34" charset="0"/>
            </a:endParaRPr>
          </a:p>
          <a:p>
            <a:pPr marL="171450" lvl="0" indent="-171450" algn="l" rtl="0">
              <a:lnSpc>
                <a:spcPct val="100000"/>
              </a:lnSpc>
              <a:spcBef>
                <a:spcPts val="3000"/>
              </a:spcBef>
              <a:spcAft>
                <a:spcPts val="0"/>
              </a:spcAft>
              <a:buSzPts val="1400"/>
              <a:buFont typeface="Arial"/>
              <a:buChar char="•"/>
            </a:pPr>
            <a:r>
              <a:rPr lang="en-US" sz="1200" dirty="0">
                <a:latin typeface="Calibri" panose="020F0502020204030204" pitchFamily="34" charset="0"/>
                <a:cs typeface="Calibri" panose="020F0502020204030204" pitchFamily="34" charset="0"/>
              </a:rPr>
              <a:t>Ask the students which of these they are familiar with</a:t>
            </a:r>
            <a:r>
              <a:rPr lang="en-US"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W</a:t>
            </a:r>
            <a:r>
              <a:rPr lang="en-US" sz="1200" dirty="0">
                <a:latin typeface="Calibri" panose="020F0502020204030204" pitchFamily="34" charset="0"/>
                <a:cs typeface="Calibri" panose="020F0502020204030204" pitchFamily="34" charset="0"/>
              </a:rPr>
              <a:t>ho has seen some of these in their homes? Here at school?</a:t>
            </a:r>
            <a:endParaRPr sz="12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Image source: </a:t>
            </a:r>
            <a:r>
              <a:rPr lang="en-US" dirty="0" err="1">
                <a:latin typeface="Calibri" panose="020F0502020204030204" pitchFamily="34" charset="0"/>
                <a:cs typeface="Calibri" panose="020F0502020204030204" pitchFamily="34" charset="0"/>
              </a:rPr>
              <a:t>Phius</a:t>
            </a:r>
            <a:r>
              <a:rPr lang="en-US" dirty="0">
                <a:latin typeface="Calibri" panose="020F0502020204030204" pitchFamily="34" charset="0"/>
                <a:cs typeface="Calibri" panose="020F0502020204030204" pitchFamily="34" charset="0"/>
              </a:rPr>
              <a:t>, a non-profit committed to decarbonizing the built environment</a:t>
            </a:r>
            <a:endParaRPr dirty="0">
              <a:latin typeface="Calibri" panose="020F0502020204030204" pitchFamily="34" charset="0"/>
              <a:cs typeface="Calibri" panose="020F0502020204030204" pitchFamily="34" charset="0"/>
            </a:endParaRPr>
          </a:p>
          <a:p>
            <a:pPr marL="0" lvl="0" indent="0" algn="l" rtl="0">
              <a:lnSpc>
                <a:spcPct val="100000"/>
              </a:lnSpc>
              <a:spcBef>
                <a:spcPts val="3000"/>
              </a:spcBef>
              <a:spcAft>
                <a:spcPts val="0"/>
              </a:spcAft>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1500"/>
              </a:spcBef>
              <a:spcAft>
                <a:spcPts val="0"/>
              </a:spcAft>
              <a:buSzPts val="1400"/>
              <a:buNone/>
            </a:pPr>
            <a:endParaRPr dirty="0">
              <a:latin typeface="Calibri" panose="020F0502020204030204" pitchFamily="34" charset="0"/>
              <a:cs typeface="Calibri" panose="020F0502020204030204" pitchFamily="34" charset="0"/>
            </a:endParaRPr>
          </a:p>
        </p:txBody>
      </p:sp>
      <p:sp>
        <p:nvSpPr>
          <p:cNvPr id="288" name="Google Shape;2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80010" lvl="0" indent="-171450" algn="l" rtl="0">
              <a:lnSpc>
                <a:spcPct val="100000"/>
              </a:lnSpc>
              <a:spcBef>
                <a:spcPts val="900"/>
              </a:spcBef>
              <a:spcAft>
                <a:spcPts val="0"/>
              </a:spcAft>
              <a:buClr>
                <a:schemeClr val="dk1"/>
              </a:buClr>
              <a:buSzPts val="1400"/>
              <a:buFont typeface="Arial"/>
              <a:buChar char="•"/>
            </a:pPr>
            <a:r>
              <a:rPr lang="en-US" sz="1200" b="0" dirty="0">
                <a:latin typeface="Calibri" panose="020F0502020204030204" pitchFamily="34" charset="0"/>
                <a:cs typeface="Calibri" panose="020F0502020204030204" pitchFamily="34" charset="0"/>
              </a:rPr>
              <a:t>Certifications can be necessary for establishing and maintaining standards for reducing emissions. </a:t>
            </a:r>
            <a:endParaRPr dirty="0">
              <a:latin typeface="Calibri" panose="020F0502020204030204" pitchFamily="34" charset="0"/>
              <a:cs typeface="Calibri" panose="020F0502020204030204" pitchFamily="34" charset="0"/>
            </a:endParaRPr>
          </a:p>
          <a:p>
            <a:pPr marL="80010" lvl="0" indent="-171450" algn="l" rtl="0">
              <a:lnSpc>
                <a:spcPct val="100000"/>
              </a:lnSpc>
              <a:spcBef>
                <a:spcPts val="900"/>
              </a:spcBef>
              <a:spcAft>
                <a:spcPts val="0"/>
              </a:spcAft>
              <a:buClr>
                <a:schemeClr val="dk1"/>
              </a:buClr>
              <a:buSzPts val="1400"/>
              <a:buFont typeface="Arial"/>
              <a:buChar char="•"/>
            </a:pPr>
            <a:r>
              <a:rPr lang="en-US" sz="1200" b="0" dirty="0">
                <a:latin typeface="Calibri" panose="020F0502020204030204" pitchFamily="34" charset="0"/>
                <a:cs typeface="Calibri" panose="020F0502020204030204" pitchFamily="34" charset="0"/>
              </a:rPr>
              <a:t>This is especially significant as states, cities, and even countries worldwide set ambitious goals to lower emissions, creating a global movement toward greater energy efficiency. </a:t>
            </a:r>
            <a:endParaRPr dirty="0">
              <a:latin typeface="Calibri" panose="020F0502020204030204" pitchFamily="34" charset="0"/>
              <a:cs typeface="Calibri" panose="020F0502020204030204" pitchFamily="34" charset="0"/>
            </a:endParaRPr>
          </a:p>
          <a:p>
            <a:pPr marL="80010" lvl="0" indent="-171450" algn="l" rtl="0">
              <a:lnSpc>
                <a:spcPct val="100000"/>
              </a:lnSpc>
              <a:spcBef>
                <a:spcPts val="900"/>
              </a:spcBef>
              <a:spcAft>
                <a:spcPts val="0"/>
              </a:spcAft>
              <a:buClr>
                <a:schemeClr val="dk1"/>
              </a:buClr>
              <a:buSzPts val="1400"/>
              <a:buFont typeface="Arial"/>
              <a:buChar char="•"/>
            </a:pPr>
            <a:r>
              <a:rPr lang="en-US" sz="1200" b="0" dirty="0">
                <a:latin typeface="Calibri" panose="020F0502020204030204" pitchFamily="34" charset="0"/>
                <a:cs typeface="Calibri" panose="020F0502020204030204" pitchFamily="34" charset="0"/>
              </a:rPr>
              <a:t>These certifications help ensure that the same efficiency standard is met and those goals are achieved.</a:t>
            </a:r>
            <a:endParaRPr dirty="0">
              <a:latin typeface="Calibri" panose="020F0502020204030204" pitchFamily="34" charset="0"/>
              <a:cs typeface="Calibri" panose="020F0502020204030204" pitchFamily="34" charset="0"/>
            </a:endParaRPr>
          </a:p>
          <a:p>
            <a:pPr marL="80010" lvl="0" indent="-82550" algn="l" rtl="0">
              <a:lnSpc>
                <a:spcPct val="100000"/>
              </a:lnSpc>
              <a:spcBef>
                <a:spcPts val="900"/>
              </a:spcBef>
              <a:spcAft>
                <a:spcPts val="0"/>
              </a:spcAft>
              <a:buSzPts val="1400"/>
              <a:buFont typeface="Arial"/>
              <a:buNone/>
            </a:pPr>
            <a:endParaRPr sz="1200" b="0" dirty="0">
              <a:latin typeface="Calibri" panose="020F0502020204030204" pitchFamily="34" charset="0"/>
              <a:cs typeface="Calibri" panose="020F0502020204030204" pitchFamily="34" charset="0"/>
            </a:endParaRPr>
          </a:p>
          <a:p>
            <a:pPr marL="0" lvl="0" indent="0" algn="l" rtl="0">
              <a:lnSpc>
                <a:spcPct val="100000"/>
              </a:lnSpc>
              <a:spcBef>
                <a:spcPts val="900"/>
              </a:spcBef>
              <a:spcAft>
                <a:spcPts val="0"/>
              </a:spcAft>
              <a:buClr>
                <a:schemeClr val="dk1"/>
              </a:buClr>
              <a:buSzPts val="1400"/>
            </a:pPr>
            <a:r>
              <a:rPr lang="en-US" sz="1200" b="0" dirty="0">
                <a:latin typeface="Calibri" panose="020F0502020204030204" pitchFamily="34" charset="0"/>
                <a:cs typeface="Calibri" panose="020F0502020204030204" pitchFamily="34" charset="0"/>
              </a:rPr>
              <a:t>There are two main types of certifications for high-performance buildings</a:t>
            </a:r>
            <a:r>
              <a:rPr lang="en-US"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80010" lvl="0" indent="-171450" algn="l" rtl="0">
              <a:lnSpc>
                <a:spcPct val="100000"/>
              </a:lnSpc>
              <a:spcBef>
                <a:spcPts val="900"/>
              </a:spcBef>
              <a:spcAft>
                <a:spcPts val="0"/>
              </a:spcAft>
              <a:buClr>
                <a:schemeClr val="dk1"/>
              </a:buClr>
              <a:buSzPts val="1400"/>
              <a:buFont typeface="Arial"/>
              <a:buChar char="•"/>
            </a:pPr>
            <a:r>
              <a:rPr lang="en-US" sz="1200" b="1" dirty="0">
                <a:latin typeface="Calibri" panose="020F0502020204030204" pitchFamily="34" charset="0"/>
                <a:cs typeface="Calibri" panose="020F0502020204030204" pitchFamily="34" charset="0"/>
              </a:rPr>
              <a:t>LEED certification</a:t>
            </a:r>
            <a:r>
              <a:rPr lang="en-US" sz="1200" dirty="0">
                <a:latin typeface="Calibri" panose="020F0502020204030204" pitchFamily="34" charset="0"/>
                <a:cs typeface="Calibri" panose="020F0502020204030204" pitchFamily="34" charset="0"/>
              </a:rPr>
              <a:t> recognizes buildings designed and constructed to be </a:t>
            </a:r>
            <a:r>
              <a:rPr lang="en-US" sz="1200" b="1" dirty="0">
                <a:latin typeface="Calibri" panose="020F0502020204030204" pitchFamily="34" charset="0"/>
                <a:cs typeface="Calibri" panose="020F0502020204030204" pitchFamily="34" charset="0"/>
              </a:rPr>
              <a:t>environmentally friendly and sustainable</a:t>
            </a:r>
            <a:r>
              <a:rPr lang="en-US" sz="1200" dirty="0">
                <a:latin typeface="Calibri" panose="020F0502020204030204" pitchFamily="34" charset="0"/>
                <a:cs typeface="Calibri" panose="020F0502020204030204" pitchFamily="34" charset="0"/>
              </a:rPr>
              <a:t>. It considers factors </a:t>
            </a:r>
            <a:r>
              <a:rPr lang="en-US" dirty="0">
                <a:latin typeface="Calibri" panose="020F0502020204030204" pitchFamily="34" charset="0"/>
                <a:cs typeface="Calibri" panose="020F0502020204030204" pitchFamily="34" charset="0"/>
              </a:rPr>
              <a:t>such as</a:t>
            </a:r>
            <a:r>
              <a:rPr lang="en-US" sz="1200" dirty="0">
                <a:latin typeface="Calibri" panose="020F0502020204030204" pitchFamily="34" charset="0"/>
                <a:cs typeface="Calibri" panose="020F0502020204030204" pitchFamily="34" charset="0"/>
              </a:rPr>
              <a:t> energy efficiency, water usage, and materials to promote eco-friendly practices. Its primary focus is on sustainability.</a:t>
            </a:r>
            <a:endParaRPr dirty="0">
              <a:latin typeface="Calibri" panose="020F0502020204030204" pitchFamily="34" charset="0"/>
              <a:cs typeface="Calibri" panose="020F0502020204030204" pitchFamily="34" charset="0"/>
            </a:endParaRPr>
          </a:p>
          <a:p>
            <a:pPr marL="80010" lvl="0" indent="-171450" algn="l" rtl="0">
              <a:lnSpc>
                <a:spcPct val="100000"/>
              </a:lnSpc>
              <a:spcBef>
                <a:spcPts val="900"/>
              </a:spcBef>
              <a:spcAft>
                <a:spcPts val="0"/>
              </a:spcAft>
              <a:buClr>
                <a:schemeClr val="dk1"/>
              </a:buClr>
              <a:buSzPts val="1400"/>
              <a:buFont typeface="Arial"/>
              <a:buChar char="•"/>
            </a:pPr>
            <a:r>
              <a:rPr lang="en-US" sz="1200" b="1" dirty="0">
                <a:latin typeface="Calibri" panose="020F0502020204030204" pitchFamily="34" charset="0"/>
                <a:cs typeface="Calibri" panose="020F0502020204030204" pitchFamily="34" charset="0"/>
              </a:rPr>
              <a:t>Passive house </a:t>
            </a:r>
            <a:r>
              <a:rPr lang="en-US" sz="1200" dirty="0">
                <a:latin typeface="Calibri" panose="020F0502020204030204" pitchFamily="34" charset="0"/>
                <a:cs typeface="Calibri" panose="020F0502020204030204" pitchFamily="34" charset="0"/>
              </a:rPr>
              <a:t>is a design standard when a building </a:t>
            </a:r>
            <a:r>
              <a:rPr lang="en-US" sz="1200" b="1" dirty="0">
                <a:latin typeface="Calibri" panose="020F0502020204030204" pitchFamily="34" charset="0"/>
                <a:cs typeface="Calibri" panose="020F0502020204030204" pitchFamily="34" charset="0"/>
              </a:rPr>
              <a:t>minimizes the energy required </a:t>
            </a:r>
            <a:r>
              <a:rPr lang="en-US" sz="1200" dirty="0">
                <a:latin typeface="Calibri" panose="020F0502020204030204" pitchFamily="34" charset="0"/>
                <a:cs typeface="Calibri" panose="020F0502020204030204" pitchFamily="34" charset="0"/>
              </a:rPr>
              <a:t>for heating, cooling, and lighting. It focuses on design, siting, materials, insulation, airtightness, and ventilation to create efficient and healthy buildings.</a:t>
            </a:r>
            <a:endParaRPr dirty="0">
              <a:latin typeface="Calibri" panose="020F0502020204030204" pitchFamily="34" charset="0"/>
              <a:cs typeface="Calibri" panose="020F0502020204030204" pitchFamily="34" charset="0"/>
            </a:endParaRPr>
          </a:p>
          <a:p>
            <a:pPr marL="0" lvl="0" indent="0" algn="l" rtl="0">
              <a:lnSpc>
                <a:spcPct val="100000"/>
              </a:lnSpc>
              <a:spcBef>
                <a:spcPts val="1500"/>
              </a:spcBef>
              <a:spcAft>
                <a:spcPts val="0"/>
              </a:spcAft>
              <a:buSzPts val="1400"/>
              <a:buNone/>
            </a:pPr>
            <a:endParaRPr dirty="0">
              <a:latin typeface="Calibri" panose="020F0502020204030204" pitchFamily="34" charset="0"/>
              <a:cs typeface="Calibri" panose="020F0502020204030204" pitchFamily="34" charset="0"/>
            </a:endParaRPr>
          </a:p>
        </p:txBody>
      </p:sp>
      <p:sp>
        <p:nvSpPr>
          <p:cNvPr id="300" name="Google Shape;30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Arial"/>
              <a:buNone/>
            </a:pPr>
            <a:r>
              <a:rPr lang="en-US" dirty="0">
                <a:latin typeface="Calibri"/>
                <a:ea typeface="Calibri"/>
                <a:cs typeface="Calibri"/>
                <a:sym typeface="Calibri"/>
              </a:rPr>
              <a:t>Many careers are part of making buildings climate-friendly; these are some of the common ones you may have heard of , and we will see again throughout this course.</a:t>
            </a:r>
            <a:endParaRPr dirty="0"/>
          </a:p>
        </p:txBody>
      </p:sp>
      <p:sp>
        <p:nvSpPr>
          <p:cNvPr id="312" name="Google Shape;31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8:notes"/>
          <p:cNvSpPr>
            <a:spLocks noGrp="1" noRot="1" noChangeAspect="1"/>
          </p:cNvSpPr>
          <p:nvPr>
            <p:ph type="sldImg" idx="2"/>
          </p:nvPr>
        </p:nvSpPr>
        <p:spPr>
          <a:xfrm>
            <a:off x="2322513" y="192088"/>
            <a:ext cx="2211387" cy="1244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38:notes"/>
          <p:cNvSpPr txBox="1">
            <a:spLocks noGrp="1"/>
          </p:cNvSpPr>
          <p:nvPr>
            <p:ph type="body" idx="1"/>
          </p:nvPr>
        </p:nvSpPr>
        <p:spPr>
          <a:xfrm>
            <a:off x="685799" y="1563757"/>
            <a:ext cx="5927035" cy="643724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latin typeface="Calibri" panose="020F0502020204030204" pitchFamily="34" charset="0"/>
                <a:ea typeface="Calibri"/>
                <a:cs typeface="Calibri" panose="020F0502020204030204" pitchFamily="34" charset="0"/>
                <a:sym typeface="Calibri"/>
              </a:rPr>
              <a:t>Activity objective:</a:t>
            </a:r>
            <a:r>
              <a:rPr lang="en-US" dirty="0">
                <a:latin typeface="Calibri" panose="020F0502020204030204" pitchFamily="34" charset="0"/>
                <a:ea typeface="Calibri"/>
                <a:cs typeface="Calibri" panose="020F0502020204030204" pitchFamily="34" charset="0"/>
                <a:sym typeface="Calibri"/>
              </a:rPr>
              <a:t> Invite students to apply what they’ve learned about high-performance buildings and the unique properties of green building materials to the needs of different climates, and introduce some of the skills necessary for designing climate-appropriate high-performance buildings.</a:t>
            </a:r>
            <a:endParaRPr dirty="0">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panose="020F0502020204030204" pitchFamily="34" charset="0"/>
                <a:ea typeface="Calibri"/>
                <a:cs typeface="Calibri" panose="020F0502020204030204" pitchFamily="34" charset="0"/>
                <a:sym typeface="Calibri"/>
              </a:rPr>
              <a:t>Activity explanation: </a:t>
            </a:r>
            <a:r>
              <a:rPr lang="en-US" dirty="0">
                <a:latin typeface="Calibri" panose="020F0502020204030204" pitchFamily="34" charset="0"/>
                <a:ea typeface="Calibri"/>
                <a:cs typeface="Calibri" panose="020F0502020204030204" pitchFamily="34" charset="0"/>
                <a:sym typeface="Calibri"/>
              </a:rPr>
              <a:t>In groups, students will have ten minutes to design a high-performance building for their assigned climate using the information provided on their worksheets and what they’ve learned today. Students are encouraged to think outside the box and be creative! After ten minutes, each group will present their building to the rest of the class.</a:t>
            </a:r>
            <a:endParaRPr dirty="0">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panose="020F0502020204030204" pitchFamily="34" charset="0"/>
                <a:ea typeface="Calibri"/>
                <a:cs typeface="Calibri" panose="020F0502020204030204" pitchFamily="34" charset="0"/>
                <a:sym typeface="Calibri"/>
              </a:rPr>
              <a:t>Instructions:</a:t>
            </a:r>
            <a:endParaRPr b="1" dirty="0">
              <a:latin typeface="Calibri" panose="020F0502020204030204" pitchFamily="34" charset="0"/>
              <a:ea typeface="Calibri"/>
              <a:cs typeface="Calibri" panose="020F0502020204030204" pitchFamily="34" charset="0"/>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Divide the students into four groups and assign each group one of the four climates on the slides and worksheet: Cold, Desert, Tropical, or Coastal. Depending on the number of students in the class, you may divide students into smaller groups and assign multiple groups to the same climate to keep groups to four students or less.</a:t>
            </a:r>
            <a:endParaRPr dirty="0">
              <a:latin typeface="Calibri" panose="020F0502020204030204" pitchFamily="34" charset="0"/>
              <a:ea typeface="Calibri"/>
              <a:cs typeface="Calibri" panose="020F0502020204030204" pitchFamily="34" charset="0"/>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Working together, groups should do the following:</a:t>
            </a:r>
            <a:endParaRPr dirty="0">
              <a:latin typeface="Calibri" panose="020F0502020204030204" pitchFamily="34" charset="0"/>
              <a:ea typeface="Calibri"/>
              <a:cs typeface="Calibri" panose="020F0502020204030204" pitchFamily="34" charset="0"/>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Review the environmental demands and challenges their climates present for energy-efficient buildings detailed on their worksheets.</a:t>
            </a:r>
            <a:endParaRPr dirty="0">
              <a:latin typeface="Calibri" panose="020F0502020204030204" pitchFamily="34" charset="0"/>
              <a:ea typeface="Calibri"/>
              <a:cs typeface="Calibri" panose="020F0502020204030204" pitchFamily="34" charset="0"/>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Think about what challenges buildings face in different climates. What makes a building energy-efficient in a cold climate vs a hot climate or a coastal climate?</a:t>
            </a:r>
            <a:endParaRPr dirty="0">
              <a:latin typeface="Calibri" panose="020F0502020204030204" pitchFamily="34" charset="0"/>
              <a:ea typeface="Calibri"/>
              <a:cs typeface="Calibri" panose="020F0502020204030204" pitchFamily="34" charset="0"/>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Identify materials and technologies they would use in their buildings to make them as energy-efficient as possible </a:t>
            </a:r>
            <a:r>
              <a:rPr lang="en-US" b="1" dirty="0">
                <a:latin typeface="Calibri" panose="020F0502020204030204" pitchFamily="34" charset="0"/>
                <a:ea typeface="Calibri"/>
                <a:cs typeface="Calibri" panose="020F0502020204030204" pitchFamily="34" charset="0"/>
                <a:sym typeface="Calibri"/>
              </a:rPr>
              <a:t>for their assigned climate</a:t>
            </a:r>
            <a:r>
              <a:rPr lang="en-US" dirty="0">
                <a:latin typeface="Calibri" panose="020F0502020204030204" pitchFamily="34" charset="0"/>
                <a:ea typeface="Calibri"/>
                <a:cs typeface="Calibri" panose="020F0502020204030204" pitchFamily="34" charset="0"/>
                <a:sym typeface="Calibri"/>
              </a:rPr>
              <a:t>. For example, buildings in cold climates need to retain heat, while buildings in warmer climates require ways to stay cool.</a:t>
            </a:r>
            <a:endParaRPr dirty="0">
              <a:latin typeface="Calibri" panose="020F0502020204030204" pitchFamily="34" charset="0"/>
              <a:ea typeface="Calibri"/>
              <a:cs typeface="Calibri" panose="020F0502020204030204" pitchFamily="34" charset="0"/>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Focus on three features they want to include in their building. Features should focus on saving energy and reducing emissions.</a:t>
            </a:r>
            <a:endParaRPr dirty="0">
              <a:latin typeface="Calibri" panose="020F0502020204030204" pitchFamily="34" charset="0"/>
              <a:ea typeface="Calibri"/>
              <a:cs typeface="Calibri" panose="020F0502020204030204" pitchFamily="34" charset="0"/>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Prepare to explain how each feature helps your building save energy and why it’s appropriate for your climate.</a:t>
            </a:r>
            <a:endParaRPr dirty="0">
              <a:latin typeface="Calibri" panose="020F0502020204030204" pitchFamily="34" charset="0"/>
              <a:ea typeface="Calibri"/>
              <a:cs typeface="Calibri" panose="020F0502020204030204" pitchFamily="34" charset="0"/>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Sketch or design their building and its features (as time allows).</a:t>
            </a:r>
            <a:endParaRPr dirty="0">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panose="020F0502020204030204" pitchFamily="34" charset="0"/>
              <a:ea typeface="Calibri"/>
              <a:cs typeface="Calibri" panose="020F0502020204030204" pitchFamily="34" charset="0"/>
              <a:sym typeface="Calibri"/>
            </a:endParaRPr>
          </a:p>
          <a:p>
            <a:pPr marL="0" lvl="0" indent="0" algn="l" rtl="0">
              <a:lnSpc>
                <a:spcPct val="115000"/>
              </a:lnSpc>
              <a:spcBef>
                <a:spcPts val="0"/>
              </a:spcBef>
              <a:spcAft>
                <a:spcPts val="0"/>
              </a:spcAft>
              <a:buClr>
                <a:schemeClr val="dk1"/>
              </a:buClr>
              <a:buSzPts val="1100"/>
              <a:buFont typeface="Arial"/>
              <a:buNone/>
            </a:pPr>
            <a:r>
              <a:rPr lang="en-US" b="1" dirty="0">
                <a:latin typeface="Calibri" panose="020F0502020204030204" pitchFamily="34" charset="0"/>
                <a:ea typeface="Calibri"/>
                <a:cs typeface="Calibri" panose="020F0502020204030204" pitchFamily="34" charset="0"/>
                <a:sym typeface="Calibri"/>
              </a:rPr>
              <a:t>Key Point to emphasize: </a:t>
            </a:r>
            <a:r>
              <a:rPr lang="en-US" dirty="0">
                <a:latin typeface="Calibri" panose="020F0502020204030204" pitchFamily="34" charset="0"/>
                <a:ea typeface="Calibri"/>
                <a:cs typeface="Calibri" panose="020F0502020204030204" pitchFamily="34" charset="0"/>
                <a:sym typeface="Calibri"/>
              </a:rPr>
              <a:t>Adapting buildings to different climates is essential for reducing emissions and improving energy efficiency worldwide. Clean energy and energy-efficient technologies are not a one-size-fits-all solution.</a:t>
            </a:r>
            <a:endParaRPr dirty="0">
              <a:latin typeface="Calibri" panose="020F0502020204030204" pitchFamily="34" charset="0"/>
              <a:ea typeface="Calibri"/>
              <a:cs typeface="Calibri" panose="020F0502020204030204" pitchFamily="34" charset="0"/>
              <a:sym typeface="Calibri"/>
            </a:endParaRPr>
          </a:p>
          <a:p>
            <a:pPr marL="171450" lvl="0" indent="-8255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p:txBody>
      </p:sp>
      <p:sp>
        <p:nvSpPr>
          <p:cNvPr id="321" name="Google Shape;321;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dirty="0">
                <a:latin typeface="Calibri" panose="020F0502020204030204" pitchFamily="34" charset="0"/>
                <a:ea typeface="Calibri"/>
                <a:cs typeface="Calibri" panose="020F0502020204030204" pitchFamily="34" charset="0"/>
                <a:sym typeface="Calibri"/>
              </a:rPr>
              <a:t>Presentations/debrief discussion:</a:t>
            </a:r>
            <a:endParaRPr dirty="0">
              <a:latin typeface="Calibri" panose="020F0502020204030204" pitchFamily="34" charset="0"/>
              <a:ea typeface="Calibri"/>
              <a:cs typeface="Calibri" panose="020F0502020204030204" pitchFamily="34" charset="0"/>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Invite each student group to share the highlights of their design, focusing on these three questions:</a:t>
            </a:r>
            <a:endParaRPr dirty="0">
              <a:latin typeface="Calibri" panose="020F0502020204030204" pitchFamily="34" charset="0"/>
              <a:ea typeface="Calibri"/>
              <a:cs typeface="Calibri" panose="020F0502020204030204" pitchFamily="34" charset="0"/>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What challenges did they need to address in their climate?</a:t>
            </a:r>
            <a:endParaRPr dirty="0">
              <a:latin typeface="Calibri" panose="020F0502020204030204" pitchFamily="34" charset="0"/>
              <a:ea typeface="Calibri"/>
              <a:cs typeface="Calibri" panose="020F0502020204030204" pitchFamily="34" charset="0"/>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What three energy-efficient features did they include in their design?</a:t>
            </a:r>
            <a:endParaRPr dirty="0">
              <a:latin typeface="Calibri" panose="020F0502020204030204" pitchFamily="34" charset="0"/>
              <a:ea typeface="Calibri"/>
              <a:cs typeface="Calibri" panose="020F0502020204030204" pitchFamily="34" charset="0"/>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How do these features contribute to a high-performance design?</a:t>
            </a:r>
            <a:endParaRPr dirty="0">
              <a:latin typeface="Calibri" panose="020F0502020204030204" pitchFamily="34" charset="0"/>
              <a:ea typeface="Calibri"/>
              <a:cs typeface="Calibri" panose="020F0502020204030204" pitchFamily="34" charset="0"/>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After all the groups have presented, if time allows, ask one or two students:</a:t>
            </a:r>
            <a:endParaRPr dirty="0">
              <a:latin typeface="Calibri" panose="020F0502020204030204" pitchFamily="34" charset="0"/>
              <a:ea typeface="Calibri"/>
              <a:cs typeface="Calibri" panose="020F0502020204030204" pitchFamily="34" charset="0"/>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What did you learn about designing buildings for different climates?</a:t>
            </a:r>
            <a:endParaRPr dirty="0">
              <a:latin typeface="Calibri" panose="020F0502020204030204" pitchFamily="34" charset="0"/>
              <a:ea typeface="Calibri"/>
              <a:cs typeface="Calibri" panose="020F0502020204030204" pitchFamily="34" charset="0"/>
              <a:sym typeface="Calibri"/>
            </a:endParaRPr>
          </a:p>
          <a:p>
            <a:pPr marL="914400" lvl="1" indent="-304800" algn="l" rtl="0">
              <a:lnSpc>
                <a:spcPct val="115000"/>
              </a:lnSpc>
              <a:spcBef>
                <a:spcPts val="0"/>
              </a:spcBef>
              <a:spcAft>
                <a:spcPts val="0"/>
              </a:spcAft>
              <a:buClr>
                <a:schemeClr val="dk1"/>
              </a:buClr>
              <a:buSzPts val="1200"/>
              <a:buFont typeface="Calibri"/>
              <a:buChar char="•"/>
            </a:pPr>
            <a:r>
              <a:rPr lang="en-US" dirty="0">
                <a:latin typeface="Calibri" panose="020F0502020204030204" pitchFamily="34" charset="0"/>
                <a:ea typeface="Calibri"/>
                <a:cs typeface="Calibri" panose="020F0502020204030204" pitchFamily="34" charset="0"/>
                <a:sym typeface="Calibri"/>
              </a:rPr>
              <a:t>What was the biggest challenge about designing a building for your climate?</a:t>
            </a:r>
            <a:endParaRPr dirty="0">
              <a:latin typeface="Calibri" panose="020F0502020204030204" pitchFamily="34" charset="0"/>
              <a:ea typeface="Calibri"/>
              <a:cs typeface="Calibri" panose="020F0502020204030204" pitchFamily="34" charset="0"/>
              <a:sym typeface="Calibri"/>
            </a:endParaRPr>
          </a:p>
          <a:p>
            <a:pPr marL="0" lvl="0" indent="0" algn="l" rtl="0">
              <a:lnSpc>
                <a:spcPct val="100000"/>
              </a:lnSpc>
              <a:spcBef>
                <a:spcPts val="0"/>
              </a:spcBef>
              <a:spcAft>
                <a:spcPts val="0"/>
              </a:spcAft>
              <a:buNone/>
            </a:pPr>
            <a:endParaRPr dirty="0">
              <a:latin typeface="Calibri" panose="020F0502020204030204" pitchFamily="34" charset="0"/>
              <a:cs typeface="Calibri" panose="020F0502020204030204" pitchFamily="34" charset="0"/>
            </a:endParaRPr>
          </a:p>
          <a:p>
            <a:pPr marL="400050" lvl="0" indent="-82550" algn="l" rtl="0">
              <a:lnSpc>
                <a:spcPct val="100000"/>
              </a:lnSpc>
              <a:spcBef>
                <a:spcPts val="0"/>
              </a:spcBef>
              <a:spcAft>
                <a:spcPts val="0"/>
              </a:spcAft>
              <a:buSzPts val="1400"/>
              <a:buFont typeface="Arial"/>
              <a:buNone/>
            </a:pPr>
            <a:endParaRPr dirty="0">
              <a:latin typeface="Calibri" panose="020F0502020204030204" pitchFamily="34" charset="0"/>
              <a:cs typeface="Calibri" panose="020F0502020204030204" pitchFamily="34" charset="0"/>
            </a:endParaRPr>
          </a:p>
          <a:p>
            <a:pPr marL="228600" lvl="0" indent="0" algn="l" rtl="0">
              <a:lnSpc>
                <a:spcPct val="100000"/>
              </a:lnSpc>
              <a:spcBef>
                <a:spcPts val="0"/>
              </a:spcBef>
              <a:spcAft>
                <a:spcPts val="0"/>
              </a:spcAft>
              <a:buSzPts val="1400"/>
              <a:buFont typeface="Arial"/>
              <a:buNone/>
            </a:pPr>
            <a:r>
              <a:rPr lang="en-US" dirty="0">
                <a:latin typeface="Calibri" panose="020F0502020204030204" pitchFamily="34" charset="0"/>
                <a:cs typeface="Calibri" panose="020F0502020204030204" pitchFamily="34" charset="0"/>
              </a:rPr>
              <a:t>Key point to emphasize: Adapting buildings to different climates is essential for reducing emissions and improving energy efficiency worldwide. Clean energy and energy-efficient technologies are not a one-size-fits-all solution.</a:t>
            </a:r>
            <a:endParaRPr dirty="0">
              <a:latin typeface="Calibri" panose="020F0502020204030204" pitchFamily="34" charset="0"/>
              <a:cs typeface="Calibri" panose="020F0502020204030204" pitchFamily="34" charset="0"/>
            </a:endParaRPr>
          </a:p>
        </p:txBody>
      </p:sp>
      <p:sp>
        <p:nvSpPr>
          <p:cNvPr id="340" name="Google Shape;34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16e2df027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16e2df027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High performance buildings help achieve climate goals by lowering emissions and promoting sustainability.</a:t>
            </a:r>
            <a:endParaRPr dirty="0">
              <a:latin typeface="Calibri" panose="020F0502020204030204" pitchFamily="34" charset="0"/>
              <a:cs typeface="Calibri" panose="020F0502020204030204" pitchFamily="34" charset="0"/>
            </a:endParaRPr>
          </a:p>
        </p:txBody>
      </p:sp>
      <p:sp>
        <p:nvSpPr>
          <p:cNvPr id="352" name="Google Shape;352;g316e2df027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 Go around the room and ask students to answer these questions.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For the second one, they might have no interest in this type of work professionally; it might just be that they want to have a home that is energy-efficient, or perhaps they want to make sure their workplace uses green energy sources.</a:t>
            </a:r>
            <a:endParaRPr dirty="0">
              <a:latin typeface="Calibri" panose="020F0502020204030204" pitchFamily="34" charset="0"/>
              <a:cs typeface="Calibri" panose="020F0502020204030204" pitchFamily="34" charset="0"/>
            </a:endParaRPr>
          </a:p>
        </p:txBody>
      </p:sp>
      <p:sp>
        <p:nvSpPr>
          <p:cNvPr id="361" name="Google Shape;361;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Optional Extension content.</a:t>
            </a:r>
            <a:endParaRPr dirty="0"/>
          </a:p>
        </p:txBody>
      </p:sp>
      <p:sp>
        <p:nvSpPr>
          <p:cNvPr id="415" name="Google Shape;41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1649cbfbde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31649cbfbde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Calibri"/>
                <a:ea typeface="Calibri"/>
                <a:cs typeface="Calibri"/>
                <a:sym typeface="Calibri"/>
              </a:rPr>
              <a:t>Buildings in Massachusetts use </a:t>
            </a:r>
            <a:r>
              <a:rPr lang="en-US" b="1" dirty="0">
                <a:latin typeface="Calibri"/>
                <a:ea typeface="Calibri"/>
                <a:cs typeface="Calibri"/>
                <a:sym typeface="Calibri"/>
              </a:rPr>
              <a:t>54 percent</a:t>
            </a:r>
            <a:r>
              <a:rPr lang="en-US" dirty="0">
                <a:latin typeface="Calibri"/>
                <a:ea typeface="Calibri"/>
                <a:cs typeface="Calibri"/>
                <a:sym typeface="Calibri"/>
              </a:rPr>
              <a:t> of the state’s primary energy each year, making them the state’s second-largest source of greenhouse gas emissions.</a:t>
            </a:r>
            <a:endParaRPr dirty="0"/>
          </a:p>
        </p:txBody>
      </p:sp>
      <p:sp>
        <p:nvSpPr>
          <p:cNvPr id="185" name="Google Shape;185;g31649cbfbde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Optional Extension content.</a:t>
            </a:r>
          </a:p>
        </p:txBody>
      </p:sp>
      <p:sp>
        <p:nvSpPr>
          <p:cNvPr id="425" name="Google Shape;42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Optional Extension content.</a:t>
            </a:r>
          </a:p>
        </p:txBody>
      </p:sp>
      <p:sp>
        <p:nvSpPr>
          <p:cNvPr id="435" name="Google Shape;43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dirty="0"/>
              <a:t>Optional Extension content.</a:t>
            </a:r>
          </a:p>
        </p:txBody>
      </p:sp>
      <p:sp>
        <p:nvSpPr>
          <p:cNvPr id="445" name="Google Shape;44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Optional Extension content.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Source: https://</a:t>
            </a:r>
            <a:r>
              <a:rPr lang="en-US" dirty="0" err="1"/>
              <a:t>www.youtube.com</a:t>
            </a:r>
            <a:r>
              <a:rPr lang="en-US" dirty="0"/>
              <a:t>/</a:t>
            </a:r>
            <a:r>
              <a:rPr lang="en-US" dirty="0" err="1"/>
              <a:t>watch?v</a:t>
            </a:r>
            <a:r>
              <a:rPr lang="en-US" dirty="0"/>
              <a:t>=FysJKq5yCfg</a:t>
            </a:r>
            <a:endParaRPr dirty="0"/>
          </a:p>
        </p:txBody>
      </p:sp>
      <p:sp>
        <p:nvSpPr>
          <p:cNvPr id="455" name="Google Shape;4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Optional Extension content (discussion questions for video on previous slide).</a:t>
            </a:r>
          </a:p>
          <a:p>
            <a:pPr marL="0" lvl="0" indent="0" algn="l" rtl="0">
              <a:lnSpc>
                <a:spcPct val="100000"/>
              </a:lnSpc>
              <a:spcBef>
                <a:spcPts val="0"/>
              </a:spcBef>
              <a:spcAft>
                <a:spcPts val="0"/>
              </a:spcAft>
              <a:buSzPts val="1400"/>
              <a:buNone/>
            </a:pPr>
            <a:endParaRPr dirty="0"/>
          </a:p>
        </p:txBody>
      </p:sp>
      <p:sp>
        <p:nvSpPr>
          <p:cNvPr id="465" name="Google Shape;46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b="1">
                <a:latin typeface="Calibri"/>
                <a:ea typeface="Calibri"/>
                <a:cs typeface="Calibri"/>
                <a:sym typeface="Calibri"/>
              </a:rPr>
              <a:t>Activity objective: </a:t>
            </a:r>
            <a:r>
              <a:rPr lang="en-US">
                <a:latin typeface="Calibri"/>
                <a:ea typeface="Calibri"/>
                <a:cs typeface="Calibri"/>
                <a:sym typeface="Calibri"/>
              </a:rPr>
              <a:t>Working in pairs and based on knowledge gained in previous lessons, students are to come up with a theoretical answer to a complex building performance question.</a:t>
            </a:r>
            <a:endParaRPr>
              <a:latin typeface="Calibri"/>
              <a:ea typeface="Calibri"/>
              <a:cs typeface="Calibri"/>
              <a:sym typeface="Calibri"/>
            </a:endParaRPr>
          </a:p>
          <a:p>
            <a:pPr marL="0" lvl="0" indent="0" algn="l" rtl="0">
              <a:lnSpc>
                <a:spcPct val="115000"/>
              </a:lnSpc>
              <a:spcBef>
                <a:spcPts val="0"/>
              </a:spcBef>
              <a:spcAft>
                <a:spcPts val="0"/>
              </a:spcAft>
              <a:buNone/>
            </a:pPr>
            <a:endParaRPr>
              <a:latin typeface="Calibri"/>
              <a:ea typeface="Calibri"/>
              <a:cs typeface="Calibri"/>
              <a:sym typeface="Calibri"/>
            </a:endParaRPr>
          </a:p>
          <a:p>
            <a:pPr marL="0" lvl="0" indent="0" algn="l" rtl="0">
              <a:lnSpc>
                <a:spcPct val="115000"/>
              </a:lnSpc>
              <a:spcBef>
                <a:spcPts val="0"/>
              </a:spcBef>
              <a:spcAft>
                <a:spcPts val="0"/>
              </a:spcAft>
              <a:buNone/>
            </a:pPr>
            <a:r>
              <a:rPr lang="en-US" b="1">
                <a:latin typeface="Calibri"/>
                <a:ea typeface="Calibri"/>
                <a:cs typeface="Calibri"/>
                <a:sym typeface="Calibri"/>
              </a:rPr>
              <a:t>Instructions:</a:t>
            </a:r>
            <a:endParaRPr>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a:latin typeface="Calibri"/>
                <a:ea typeface="Calibri"/>
                <a:cs typeface="Calibri"/>
                <a:sym typeface="Calibri"/>
              </a:rPr>
              <a:t>Divide students into pairs or ask them to find a partner.</a:t>
            </a:r>
            <a:endParaRPr>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a:latin typeface="Calibri"/>
                <a:ea typeface="Calibri"/>
                <a:cs typeface="Calibri"/>
                <a:sym typeface="Calibri"/>
              </a:rPr>
              <a:t>They will have two minutes to discuss this prompt: </a:t>
            </a:r>
            <a:r>
              <a:rPr lang="en-US" i="1">
                <a:latin typeface="Calibri"/>
                <a:ea typeface="Calibri"/>
                <a:cs typeface="Calibri"/>
                <a:sym typeface="Calibri"/>
              </a:rPr>
              <a:t>What do you think uses more energy—heating or cooling a building? </a:t>
            </a:r>
            <a:r>
              <a:rPr lang="en-US">
                <a:latin typeface="Calibri"/>
                <a:ea typeface="Calibri"/>
                <a:cs typeface="Calibri"/>
                <a:sym typeface="Calibri"/>
              </a:rPr>
              <a:t>They should use anything they’ve learned about energy-efficiency so far in this class to weigh their answers.</a:t>
            </a:r>
            <a:endParaRPr>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a:latin typeface="Calibri"/>
                <a:ea typeface="Calibri"/>
                <a:cs typeface="Calibri"/>
                <a:sym typeface="Calibri"/>
              </a:rPr>
              <a:t>After 2–3 minutes, bring their attention back to the full class for group debrief:</a:t>
            </a:r>
            <a:endParaRPr>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a:latin typeface="Calibri"/>
                <a:ea typeface="Calibri"/>
                <a:cs typeface="Calibri"/>
                <a:sym typeface="Calibri"/>
              </a:rPr>
              <a:t>Call on pairs to share if they have come to consensus.</a:t>
            </a:r>
            <a:endParaRPr>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a:latin typeface="Calibri"/>
                <a:ea typeface="Calibri"/>
                <a:cs typeface="Calibri"/>
                <a:sym typeface="Calibri"/>
              </a:rPr>
              <a:t>Ask for students to raise their hands if they think it takes more energy to heat a building.</a:t>
            </a:r>
            <a:endParaRPr>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Char char="○"/>
            </a:pPr>
            <a:r>
              <a:rPr lang="en-US">
                <a:latin typeface="Calibri"/>
                <a:ea typeface="Calibri"/>
                <a:cs typeface="Calibri"/>
                <a:sym typeface="Calibri"/>
              </a:rPr>
              <a:t>Then, for students to raise their hands if they think it takes more energy to cool a building.</a:t>
            </a:r>
            <a:endParaRPr>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a:latin typeface="Calibri"/>
                <a:ea typeface="Calibri"/>
                <a:cs typeface="Calibri"/>
                <a:sym typeface="Calibri"/>
              </a:rPr>
              <a:t>This is a bit of a trick question since many factors go into determining the answer, including where your building is located.</a:t>
            </a:r>
            <a:endParaRPr>
              <a:latin typeface="Calibri"/>
              <a:ea typeface="Calibri"/>
              <a:cs typeface="Calibri"/>
              <a:sym typeface="Calibri"/>
            </a:endParaRPr>
          </a:p>
          <a:p>
            <a:pPr marL="0" lvl="0" indent="0" algn="l" rtl="0">
              <a:spcBef>
                <a:spcPts val="0"/>
              </a:spcBef>
              <a:spcAft>
                <a:spcPts val="0"/>
              </a:spcAft>
              <a:buNone/>
            </a:pPr>
            <a:r>
              <a:rPr lang="en-US" b="1">
                <a:latin typeface="Calibri"/>
                <a:ea typeface="Calibri"/>
                <a:cs typeface="Calibri"/>
                <a:sym typeface="Calibri"/>
              </a:rPr>
              <a:t>Transition</a:t>
            </a:r>
            <a:r>
              <a:rPr lang="en-US">
                <a:latin typeface="Calibri"/>
                <a:ea typeface="Calibri"/>
                <a:cs typeface="Calibri"/>
                <a:sym typeface="Calibri"/>
              </a:rPr>
              <a:t>: Today we’re going to talk about the challenges of making buildings more energy-efficient, and some of the materials and strategies that create high-powered buildings of all kinds.</a:t>
            </a:r>
            <a:endParaRPr>
              <a:latin typeface="Calibri"/>
              <a:ea typeface="Calibri"/>
              <a:cs typeface="Calibri"/>
              <a:sym typeface="Calibri"/>
            </a:endParaRPr>
          </a:p>
          <a:p>
            <a:pPr marL="0" lvl="0" indent="0" algn="l" rtl="0">
              <a:lnSpc>
                <a:spcPct val="100000"/>
              </a:lnSpc>
              <a:spcBef>
                <a:spcPts val="0"/>
              </a:spcBef>
              <a:spcAft>
                <a:spcPts val="0"/>
              </a:spcAft>
              <a:buNone/>
            </a:pPr>
            <a:endParaRPr/>
          </a:p>
        </p:txBody>
      </p:sp>
      <p:sp>
        <p:nvSpPr>
          <p:cNvPr id="209" name="Google Shape;2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12a463a95f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312a463a95f_0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312a463a95f_0_1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173a61041c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3173a61041c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Ask students for one example of something they’ve seen that helps reduce emissions at home or at school.</a:t>
            </a:r>
            <a:endParaRPr dirty="0">
              <a:latin typeface="Calibri" panose="020F0502020204030204" pitchFamily="34" charset="0"/>
              <a:cs typeface="Calibri" panose="020F0502020204030204" pitchFamily="34" charset="0"/>
            </a:endParaRPr>
          </a:p>
          <a:p>
            <a:pPr marL="628650" lvl="1"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Those could all be examples of climate technologies.</a:t>
            </a:r>
            <a:endParaRPr dirty="0">
              <a:latin typeface="Calibri" panose="020F0502020204030204" pitchFamily="34" charset="0"/>
              <a:cs typeface="Calibri" panose="020F0502020204030204" pitchFamily="34" charset="0"/>
            </a:endParaRPr>
          </a:p>
          <a:p>
            <a:pPr marL="171450" lvl="0" indent="-171450" algn="l" rtl="0">
              <a:lnSpc>
                <a:spcPct val="100000"/>
              </a:lnSpc>
              <a:spcBef>
                <a:spcPts val="0"/>
              </a:spcBef>
              <a:spcAft>
                <a:spcPts val="0"/>
              </a:spcAft>
              <a:buSzPts val="1400"/>
              <a:buFont typeface="Arial"/>
              <a:buChar char="•"/>
            </a:pPr>
            <a:r>
              <a:rPr lang="en-US" dirty="0">
                <a:latin typeface="Calibri" panose="020F0502020204030204" pitchFamily="34" charset="0"/>
                <a:cs typeface="Calibri" panose="020F0502020204030204" pitchFamily="34" charset="0"/>
              </a:rPr>
              <a:t>Today, we’ll explore technologies that make everyday spaces more sustainable and energy efficient.</a:t>
            </a:r>
            <a:endParaRPr dirty="0">
              <a:latin typeface="Calibri" panose="020F0502020204030204" pitchFamily="34" charset="0"/>
              <a:cs typeface="Calibri" panose="020F0502020204030204" pitchFamily="34" charset="0"/>
            </a:endParaRPr>
          </a:p>
        </p:txBody>
      </p:sp>
      <p:sp>
        <p:nvSpPr>
          <p:cNvPr id="229" name="Google Shape;229;g3173a61041c_0_1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1649cbfbde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1649cbfbde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g31649cbfbde_0_1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latin typeface="Calibri" panose="020F0502020204030204" pitchFamily="34" charset="0"/>
                <a:cs typeface="Calibri" panose="020F0502020204030204" pitchFamily="34" charset="0"/>
              </a:rPr>
              <a:t>Video expected by Spring 2025.</a:t>
            </a:r>
            <a:endParaRPr dirty="0">
              <a:latin typeface="Calibri" panose="020F0502020204030204" pitchFamily="34" charset="0"/>
              <a:cs typeface="Calibri" panose="020F0502020204030204" pitchFamily="34" charset="0"/>
            </a:endParaRPr>
          </a:p>
        </p:txBody>
      </p:sp>
      <p:sp>
        <p:nvSpPr>
          <p:cNvPr id="250" name="Google Shape;25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173a61041c_0_1:notes"/>
          <p:cNvSpPr>
            <a:spLocks noGrp="1" noRot="1" noChangeAspect="1"/>
          </p:cNvSpPr>
          <p:nvPr>
            <p:ph type="sldImg" idx="2"/>
          </p:nvPr>
        </p:nvSpPr>
        <p:spPr>
          <a:xfrm>
            <a:off x="1636713" y="458788"/>
            <a:ext cx="3584575" cy="2016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3173a61041c_0_1:notes"/>
          <p:cNvSpPr txBox="1">
            <a:spLocks noGrp="1"/>
          </p:cNvSpPr>
          <p:nvPr>
            <p:ph type="body" idx="1"/>
          </p:nvPr>
        </p:nvSpPr>
        <p:spPr>
          <a:xfrm>
            <a:off x="685800" y="2551611"/>
            <a:ext cx="5486400" cy="613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1" name="Google Shape;261;g3173a61041c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Google Shape;23;p25"/>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5"/>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304799" y="1194423"/>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 name="Google Shape;26;p25"/>
          <p:cNvCxnSpPr/>
          <p:nvPr/>
        </p:nvCxnSpPr>
        <p:spPr>
          <a:xfrm>
            <a:off x="304800" y="1008735"/>
            <a:ext cx="11582400" cy="0"/>
          </a:xfrm>
          <a:prstGeom prst="straightConnector1">
            <a:avLst/>
          </a:prstGeom>
          <a:noFill/>
          <a:ln w="12700" cap="flat" cmpd="sng">
            <a:solidFill>
              <a:srgbClr val="0B5394"/>
            </a:solidFill>
            <a:prstDash val="solid"/>
            <a:miter lim="800000"/>
            <a:headEnd type="none" w="sm" len="sm"/>
            <a:tailEnd type="none" w="sm" len="sm"/>
          </a:ln>
        </p:spPr>
      </p:cxnSp>
      <p:sp>
        <p:nvSpPr>
          <p:cNvPr id="27" name="Google Shape;27;p2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 type="titleOnly">
  <p:cSld name="TITLE_ONLY">
    <p:spTree>
      <p:nvGrpSpPr>
        <p:cNvPr id="1" name="Shape 87"/>
        <p:cNvGrpSpPr/>
        <p:nvPr/>
      </p:nvGrpSpPr>
      <p:grpSpPr>
        <a:xfrm>
          <a:off x="0" y="0"/>
          <a:ext cx="0" cy="0"/>
          <a:chOff x="0" y="0"/>
          <a:chExt cx="0" cy="0"/>
        </a:xfrm>
      </p:grpSpPr>
      <p:sp>
        <p:nvSpPr>
          <p:cNvPr id="88" name="Google Shape;88;g312a463a95f_0_82"/>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g312a463a95f_0_82"/>
          <p:cNvSpPr>
            <a:spLocks noGrp="1"/>
          </p:cNvSpPr>
          <p:nvPr>
            <p:ph type="pic" idx="2"/>
          </p:nvPr>
        </p:nvSpPr>
        <p:spPr>
          <a:xfrm>
            <a:off x="508000" y="1205425"/>
            <a:ext cx="4606500" cy="4001100"/>
          </a:xfrm>
          <a:prstGeom prst="rect">
            <a:avLst/>
          </a:prstGeom>
          <a:noFill/>
          <a:ln>
            <a:noFill/>
          </a:ln>
        </p:spPr>
      </p:sp>
      <p:sp>
        <p:nvSpPr>
          <p:cNvPr id="90" name="Google Shape;90;g312a463a95f_0_82"/>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g312a463a95f_0_82"/>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g312a463a95f_0_82"/>
          <p:cNvSpPr txBox="1">
            <a:spLocks noGrp="1"/>
          </p:cNvSpPr>
          <p:nvPr>
            <p:ph type="sldNum" idx="3"/>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93" name="Google Shape;93;g312a463a95f_0_82"/>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g312a463a95f_0_82"/>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Today’s Agenda</a:t>
            </a:r>
            <a:endParaRPr sz="3800" b="1">
              <a:solidFill>
                <a:srgbClr val="0065A4"/>
              </a:solidFill>
              <a:latin typeface="Calibri"/>
              <a:ea typeface="Calibri"/>
              <a:cs typeface="Calibri"/>
              <a:sym typeface="Calibri"/>
            </a:endParaRPr>
          </a:p>
        </p:txBody>
      </p:sp>
      <p:cxnSp>
        <p:nvCxnSpPr>
          <p:cNvPr id="95" name="Google Shape;95;g312a463a95f_0_82"/>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96" name="Google Shape;96;g312a463a95f_0_82"/>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97" name="Google Shape;97;g312a463a95f_0_82"/>
          <p:cNvSpPr txBox="1">
            <a:spLocks noGrp="1"/>
          </p:cNvSpPr>
          <p:nvPr>
            <p:ph type="body" idx="1"/>
          </p:nvPr>
        </p:nvSpPr>
        <p:spPr>
          <a:xfrm>
            <a:off x="6455425" y="18993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Key Points">
  <p:cSld name="TITLE_ONLY_2">
    <p:spTree>
      <p:nvGrpSpPr>
        <p:cNvPr id="1" name="Shape 98"/>
        <p:cNvGrpSpPr/>
        <p:nvPr/>
      </p:nvGrpSpPr>
      <p:grpSpPr>
        <a:xfrm>
          <a:off x="0" y="0"/>
          <a:ext cx="0" cy="0"/>
          <a:chOff x="0" y="0"/>
          <a:chExt cx="0" cy="0"/>
        </a:xfrm>
      </p:grpSpPr>
      <p:sp>
        <p:nvSpPr>
          <p:cNvPr id="99" name="Google Shape;99;g312a463a95f_0_93"/>
          <p:cNvSpPr/>
          <p:nvPr/>
        </p:nvSpPr>
        <p:spPr>
          <a:xfrm>
            <a:off x="1304200" y="1640450"/>
            <a:ext cx="4230000" cy="4001100"/>
          </a:xfrm>
          <a:prstGeom prst="rect">
            <a:avLst/>
          </a:prstGeom>
          <a:solidFill>
            <a:srgbClr val="6CC24A"/>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0" name="Google Shape;100;g312a463a95f_0_93"/>
          <p:cNvSpPr>
            <a:spLocks noGrp="1"/>
          </p:cNvSpPr>
          <p:nvPr>
            <p:ph type="pic" idx="2"/>
          </p:nvPr>
        </p:nvSpPr>
        <p:spPr>
          <a:xfrm>
            <a:off x="508000" y="1205425"/>
            <a:ext cx="4606500" cy="4001100"/>
          </a:xfrm>
          <a:prstGeom prst="rect">
            <a:avLst/>
          </a:prstGeom>
          <a:noFill/>
          <a:ln>
            <a:noFill/>
          </a:ln>
        </p:spPr>
      </p:sp>
      <p:sp>
        <p:nvSpPr>
          <p:cNvPr id="101" name="Google Shape;101;g312a463a95f_0_93"/>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02" name="Google Shape;102;g312a463a95f_0_93"/>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3" name="Google Shape;103;g312a463a95f_0_93"/>
          <p:cNvSpPr txBox="1">
            <a:spLocks noGrp="1"/>
          </p:cNvSpPr>
          <p:nvPr>
            <p:ph type="sldNum" idx="3"/>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04" name="Google Shape;104;g312a463a95f_0_93"/>
          <p:cNvSpPr/>
          <p:nvPr/>
        </p:nvSpPr>
        <p:spPr>
          <a:xfrm>
            <a:off x="529550" y="6081714"/>
            <a:ext cx="5166600" cy="896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312a463a95f_0_93"/>
          <p:cNvSpPr txBox="1"/>
          <p:nvPr/>
        </p:nvSpPr>
        <p:spPr>
          <a:xfrm>
            <a:off x="6489025" y="88733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Key Points</a:t>
            </a:r>
            <a:endParaRPr sz="3800" b="1">
              <a:solidFill>
                <a:srgbClr val="0065A4"/>
              </a:solidFill>
              <a:latin typeface="Calibri"/>
              <a:ea typeface="Calibri"/>
              <a:cs typeface="Calibri"/>
              <a:sym typeface="Calibri"/>
            </a:endParaRPr>
          </a:p>
        </p:txBody>
      </p:sp>
      <p:cxnSp>
        <p:nvCxnSpPr>
          <p:cNvPr id="106" name="Google Shape;106;g312a463a95f_0_93"/>
          <p:cNvCxnSpPr/>
          <p:nvPr/>
        </p:nvCxnSpPr>
        <p:spPr>
          <a:xfrm>
            <a:off x="6336625" y="155405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07" name="Google Shape;107;g312a463a95f_0_93"/>
          <p:cNvSpPr txBox="1"/>
          <p:nvPr/>
        </p:nvSpPr>
        <p:spPr>
          <a:xfrm>
            <a:off x="6336624" y="1385938"/>
            <a:ext cx="53913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108" name="Google Shape;108;g312a463a95f_0_93"/>
          <p:cNvSpPr txBox="1">
            <a:spLocks noGrp="1"/>
          </p:cNvSpPr>
          <p:nvPr>
            <p:ph type="body" idx="1"/>
          </p:nvPr>
        </p:nvSpPr>
        <p:spPr>
          <a:xfrm>
            <a:off x="6420250" y="1914475"/>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e Big Question">
  <p:cSld name="TITLE_ONLY_1">
    <p:spTree>
      <p:nvGrpSpPr>
        <p:cNvPr id="1" name="Shape 109"/>
        <p:cNvGrpSpPr/>
        <p:nvPr/>
      </p:nvGrpSpPr>
      <p:grpSpPr>
        <a:xfrm>
          <a:off x="0" y="0"/>
          <a:ext cx="0" cy="0"/>
          <a:chOff x="0" y="0"/>
          <a:chExt cx="0" cy="0"/>
        </a:xfrm>
      </p:grpSpPr>
      <p:sp>
        <p:nvSpPr>
          <p:cNvPr id="110" name="Google Shape;110;g312a463a95f_0_104"/>
          <p:cNvSpPr/>
          <p:nvPr/>
        </p:nvSpPr>
        <p:spPr>
          <a:xfrm>
            <a:off x="7444775" y="15202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1" name="Google Shape;111;g312a463a95f_0_104"/>
          <p:cNvSpPr>
            <a:spLocks noGrp="1"/>
          </p:cNvSpPr>
          <p:nvPr>
            <p:ph type="pic" idx="2"/>
          </p:nvPr>
        </p:nvSpPr>
        <p:spPr>
          <a:xfrm>
            <a:off x="6648575" y="1085250"/>
            <a:ext cx="4606500" cy="4001100"/>
          </a:xfrm>
          <a:prstGeom prst="rect">
            <a:avLst/>
          </a:prstGeom>
          <a:noFill/>
          <a:ln>
            <a:noFill/>
          </a:ln>
        </p:spPr>
      </p:sp>
      <p:sp>
        <p:nvSpPr>
          <p:cNvPr id="112" name="Google Shape;112;g312a463a95f_0_104"/>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3" name="Google Shape;113;g312a463a95f_0_104"/>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4" name="Google Shape;114;g312a463a95f_0_104"/>
          <p:cNvSpPr txBox="1">
            <a:spLocks noGrp="1"/>
          </p:cNvSpPr>
          <p:nvPr>
            <p:ph type="sldNum" idx="3"/>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15" name="Google Shape;115;g312a463a95f_0_104"/>
          <p:cNvSpPr txBox="1"/>
          <p:nvPr/>
        </p:nvSpPr>
        <p:spPr>
          <a:xfrm>
            <a:off x="6455450" y="1891350"/>
            <a:ext cx="5391300" cy="2598900"/>
          </a:xfrm>
          <a:prstGeom prst="rect">
            <a:avLst/>
          </a:prstGeom>
          <a:noFill/>
          <a:ln>
            <a:noFill/>
          </a:ln>
        </p:spPr>
        <p:txBody>
          <a:bodyPr spcFirstLastPara="1" wrap="square" lIns="83800" tIns="83800" rIns="83800" bIns="83800" anchor="t" anchorCtr="0">
            <a:noAutofit/>
          </a:bodyPr>
          <a:lstStyle/>
          <a:p>
            <a:pPr marL="457200" lvl="0" indent="-323850" algn="l" rtl="0">
              <a:lnSpc>
                <a:spcPct val="150000"/>
              </a:lnSpc>
              <a:spcBef>
                <a:spcPts val="0"/>
              </a:spcBef>
              <a:spcAft>
                <a:spcPts val="0"/>
              </a:spcAft>
              <a:buClr>
                <a:schemeClr val="dk1"/>
              </a:buClr>
              <a:buSzPts val="1500"/>
              <a:buFont typeface="Calibri"/>
              <a:buChar char="●"/>
            </a:pPr>
            <a:endParaRPr sz="2200" b="1">
              <a:latin typeface="Calibri"/>
              <a:ea typeface="Calibri"/>
              <a:cs typeface="Calibri"/>
              <a:sym typeface="Calibri"/>
            </a:endParaRPr>
          </a:p>
        </p:txBody>
      </p:sp>
      <p:sp>
        <p:nvSpPr>
          <p:cNvPr id="116" name="Google Shape;116;g312a463a95f_0_104"/>
          <p:cNvSpPr txBox="1">
            <a:spLocks noGrp="1"/>
          </p:cNvSpPr>
          <p:nvPr>
            <p:ph type="body" idx="1"/>
          </p:nvPr>
        </p:nvSpPr>
        <p:spPr>
          <a:xfrm>
            <a:off x="339375" y="26220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17" name="Google Shape;117;g312a463a95f_0_104"/>
          <p:cNvSpPr txBox="1"/>
          <p:nvPr/>
        </p:nvSpPr>
        <p:spPr>
          <a:xfrm>
            <a:off x="1592425" y="1815088"/>
            <a:ext cx="39867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2"/>
              </a:buClr>
              <a:buSzPts val="4800"/>
              <a:buFont typeface="Calibri"/>
              <a:buNone/>
            </a:pPr>
            <a:r>
              <a:rPr lang="en-US" sz="3800" b="1">
                <a:solidFill>
                  <a:schemeClr val="dk2"/>
                </a:solidFill>
                <a:latin typeface="Calibri"/>
                <a:ea typeface="Calibri"/>
                <a:cs typeface="Calibri"/>
                <a:sym typeface="Calibri"/>
              </a:rPr>
              <a:t>The Big Question</a:t>
            </a:r>
            <a:endParaRPr sz="3800" b="1">
              <a:solidFill>
                <a:srgbClr val="0065A4"/>
              </a:solidFill>
              <a:latin typeface="Calibri"/>
              <a:ea typeface="Calibri"/>
              <a:cs typeface="Calibri"/>
              <a:sym typeface="Calibri"/>
            </a:endParaRPr>
          </a:p>
        </p:txBody>
      </p:sp>
      <p:cxnSp>
        <p:nvCxnSpPr>
          <p:cNvPr id="118" name="Google Shape;118;g312a463a95f_0_104"/>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pic>
        <p:nvPicPr>
          <p:cNvPr id="119" name="Google Shape;119;g312a463a95f_0_104"/>
          <p:cNvPicPr preferRelativeResize="0"/>
          <p:nvPr/>
        </p:nvPicPr>
        <p:blipFill rotWithShape="1">
          <a:blip r:embed="rId2">
            <a:alphaModFix/>
          </a:blip>
          <a:srcRect l="32555" t="19521" r="55243" b="62627"/>
          <a:stretch/>
        </p:blipFill>
        <p:spPr>
          <a:xfrm>
            <a:off x="339387" y="1535301"/>
            <a:ext cx="1014263" cy="10755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ll Out Box">
  <p:cSld name="TITLE_ONLY_1_1">
    <p:spTree>
      <p:nvGrpSpPr>
        <p:cNvPr id="1" name="Shape 120"/>
        <p:cNvGrpSpPr/>
        <p:nvPr/>
      </p:nvGrpSpPr>
      <p:grpSpPr>
        <a:xfrm>
          <a:off x="0" y="0"/>
          <a:ext cx="0" cy="0"/>
          <a:chOff x="0" y="0"/>
          <a:chExt cx="0" cy="0"/>
        </a:xfrm>
      </p:grpSpPr>
      <p:sp>
        <p:nvSpPr>
          <p:cNvPr id="121" name="Google Shape;121;g312a463a95f_0_115"/>
          <p:cNvSpPr/>
          <p:nvPr/>
        </p:nvSpPr>
        <p:spPr>
          <a:xfrm>
            <a:off x="7444775" y="1520275"/>
            <a:ext cx="4230000" cy="4001100"/>
          </a:xfrm>
          <a:prstGeom prst="rect">
            <a:avLst/>
          </a:prstGeom>
          <a:solidFill>
            <a:srgbClr val="0065A4"/>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2" name="Google Shape;122;g312a463a95f_0_115"/>
          <p:cNvSpPr>
            <a:spLocks noGrp="1"/>
          </p:cNvSpPr>
          <p:nvPr>
            <p:ph type="pic" idx="2"/>
          </p:nvPr>
        </p:nvSpPr>
        <p:spPr>
          <a:xfrm>
            <a:off x="6648575" y="1085250"/>
            <a:ext cx="4606500" cy="4001100"/>
          </a:xfrm>
          <a:prstGeom prst="rect">
            <a:avLst/>
          </a:prstGeom>
          <a:noFill/>
          <a:ln>
            <a:noFill/>
          </a:ln>
        </p:spPr>
      </p:sp>
      <p:sp>
        <p:nvSpPr>
          <p:cNvPr id="123" name="Google Shape;123;g312a463a95f_0_115"/>
          <p:cNvSpPr txBox="1">
            <a:spLocks noGrp="1"/>
          </p:cNvSpPr>
          <p:nvPr>
            <p:ph type="sldNum" idx="12"/>
          </p:nvPr>
        </p:nvSpPr>
        <p:spPr>
          <a:xfrm>
            <a:off x="11330666" y="6251679"/>
            <a:ext cx="731700" cy="524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24" name="Google Shape;124;g312a463a95f_0_115"/>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5" name="Google Shape;125;g312a463a95f_0_115"/>
          <p:cNvSpPr txBox="1">
            <a:spLocks noGrp="1"/>
          </p:cNvSpPr>
          <p:nvPr>
            <p:ph type="sldNum" idx="3"/>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26" name="Google Shape;126;g312a463a95f_0_115"/>
          <p:cNvSpPr txBox="1">
            <a:spLocks noGrp="1"/>
          </p:cNvSpPr>
          <p:nvPr>
            <p:ph type="body" idx="1"/>
          </p:nvPr>
        </p:nvSpPr>
        <p:spPr>
          <a:xfrm>
            <a:off x="339375" y="2622000"/>
            <a:ext cx="5391300" cy="2583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27" name="Google Shape;127;g312a463a95f_0_115"/>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28" name="Google Shape;128;g312a463a95f_0_115"/>
          <p:cNvSpPr txBox="1">
            <a:spLocks noGrp="1"/>
          </p:cNvSpPr>
          <p:nvPr>
            <p:ph type="title"/>
          </p:nvPr>
        </p:nvSpPr>
        <p:spPr>
          <a:xfrm>
            <a:off x="339375" y="1891350"/>
            <a:ext cx="4995600" cy="5247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limate Goals">
  <p:cSld name="CUSTOM_2">
    <p:spTree>
      <p:nvGrpSpPr>
        <p:cNvPr id="1" name="Shape 129"/>
        <p:cNvGrpSpPr/>
        <p:nvPr/>
      </p:nvGrpSpPr>
      <p:grpSpPr>
        <a:xfrm>
          <a:off x="0" y="0"/>
          <a:ext cx="0" cy="0"/>
          <a:chOff x="0" y="0"/>
          <a:chExt cx="0" cy="0"/>
        </a:xfrm>
      </p:grpSpPr>
      <p:sp>
        <p:nvSpPr>
          <p:cNvPr id="130" name="Google Shape;130;g312a463a95f_0_124"/>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31" name="Google Shape;131;g312a463a95f_0_124"/>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sp>
        <p:nvSpPr>
          <p:cNvPr id="132" name="Google Shape;132;g312a463a95f_0_124"/>
          <p:cNvSpPr txBox="1"/>
          <p:nvPr/>
        </p:nvSpPr>
        <p:spPr>
          <a:xfrm>
            <a:off x="1719450" y="3057600"/>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cxnSp>
        <p:nvCxnSpPr>
          <p:cNvPr id="133" name="Google Shape;133;g312a463a95f_0_124"/>
          <p:cNvCxnSpPr/>
          <p:nvPr/>
        </p:nvCxnSpPr>
        <p:spPr>
          <a:xfrm rot="10800000" flipH="1">
            <a:off x="0" y="3735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34" name="Google Shape;134;g312a463a95f_0_124"/>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pic>
        <p:nvPicPr>
          <p:cNvPr id="135" name="Google Shape;135;g312a463a95f_0_124"/>
          <p:cNvPicPr preferRelativeResize="0"/>
          <p:nvPr/>
        </p:nvPicPr>
        <p:blipFill rotWithShape="1">
          <a:blip r:embed="rId2">
            <a:alphaModFix/>
          </a:blip>
          <a:srcRect l="10378"/>
          <a:stretch/>
        </p:blipFill>
        <p:spPr>
          <a:xfrm>
            <a:off x="460875" y="2897550"/>
            <a:ext cx="1009850" cy="910500"/>
          </a:xfrm>
          <a:prstGeom prst="rect">
            <a:avLst/>
          </a:prstGeom>
          <a:noFill/>
          <a:ln>
            <a:noFill/>
          </a:ln>
        </p:spPr>
      </p:pic>
      <p:sp>
        <p:nvSpPr>
          <p:cNvPr id="136" name="Google Shape;136;g312a463a95f_0_124"/>
          <p:cNvSpPr txBox="1"/>
          <p:nvPr/>
        </p:nvSpPr>
        <p:spPr>
          <a:xfrm>
            <a:off x="6457200" y="1093500"/>
            <a:ext cx="5054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600" b="1" i="0" u="none" strike="noStrike" cap="none">
                <a:solidFill>
                  <a:schemeClr val="dk1"/>
                </a:solidFill>
                <a:latin typeface="Calibri"/>
                <a:ea typeface="Calibri"/>
                <a:cs typeface="Calibri"/>
                <a:sym typeface="Calibri"/>
              </a:rPr>
              <a:t>When you complete this lesson, you’ll be able to:</a:t>
            </a:r>
            <a:endParaRPr sz="2600" b="0" i="0" u="none" strike="noStrike" cap="none">
              <a:solidFill>
                <a:schemeClr val="dk1"/>
              </a:solidFill>
              <a:latin typeface="Calibri"/>
              <a:ea typeface="Calibri"/>
              <a:cs typeface="Calibri"/>
              <a:sym typeface="Calibri"/>
            </a:endParaRPr>
          </a:p>
        </p:txBody>
      </p:sp>
      <p:sp>
        <p:nvSpPr>
          <p:cNvPr id="137" name="Google Shape;137;g312a463a95f_0_124"/>
          <p:cNvSpPr txBox="1">
            <a:spLocks noGrp="1"/>
          </p:cNvSpPr>
          <p:nvPr>
            <p:ph type="body" idx="1"/>
          </p:nvPr>
        </p:nvSpPr>
        <p:spPr>
          <a:xfrm>
            <a:off x="6645050" y="2287750"/>
            <a:ext cx="4744500" cy="31326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de Box">
  <p:cSld name="CUSTOM_2_1">
    <p:spTree>
      <p:nvGrpSpPr>
        <p:cNvPr id="1" name="Shape 138"/>
        <p:cNvGrpSpPr/>
        <p:nvPr/>
      </p:nvGrpSpPr>
      <p:grpSpPr>
        <a:xfrm>
          <a:off x="0" y="0"/>
          <a:ext cx="0" cy="0"/>
          <a:chOff x="0" y="0"/>
          <a:chExt cx="0" cy="0"/>
        </a:xfrm>
      </p:grpSpPr>
      <p:sp>
        <p:nvSpPr>
          <p:cNvPr id="139" name="Google Shape;139;g312a463a95f_0_13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40" name="Google Shape;140;g312a463a95f_0_13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lvl="0">
              <a:buClr>
                <a:srgbClr val="000000"/>
              </a:buClr>
              <a:buSzPts val="1000"/>
              <a:buFont typeface="Arial"/>
              <a:buNone/>
              <a:defRPr sz="1200"/>
            </a:lvl1pPr>
            <a:lvl2pPr lvl="1">
              <a:buClr>
                <a:srgbClr val="000000"/>
              </a:buClr>
              <a:buSzPts val="1000"/>
              <a:buFont typeface="Arial"/>
              <a:buNone/>
              <a:defRPr sz="1200"/>
            </a:lvl2pPr>
            <a:lvl3pPr lvl="2">
              <a:buClr>
                <a:srgbClr val="000000"/>
              </a:buClr>
              <a:buSzPts val="1000"/>
              <a:buFont typeface="Arial"/>
              <a:buNone/>
              <a:defRPr sz="1200"/>
            </a:lvl3pPr>
            <a:lvl4pPr lvl="3">
              <a:buClr>
                <a:srgbClr val="000000"/>
              </a:buClr>
              <a:buSzPts val="1000"/>
              <a:buFont typeface="Arial"/>
              <a:buNone/>
              <a:defRPr sz="1200"/>
            </a:lvl4pPr>
            <a:lvl5pPr lvl="4">
              <a:buClr>
                <a:srgbClr val="000000"/>
              </a:buClr>
              <a:buSzPts val="1000"/>
              <a:buFont typeface="Arial"/>
              <a:buNone/>
              <a:defRPr sz="1200"/>
            </a:lvl5pPr>
            <a:lvl6pPr lvl="5">
              <a:buClr>
                <a:srgbClr val="000000"/>
              </a:buClr>
              <a:buSzPts val="1000"/>
              <a:buFont typeface="Arial"/>
              <a:buNone/>
              <a:defRPr sz="1200"/>
            </a:lvl6pPr>
            <a:lvl7pPr lvl="6">
              <a:buClr>
                <a:srgbClr val="000000"/>
              </a:buClr>
              <a:buSzPts val="1000"/>
              <a:buFont typeface="Arial"/>
              <a:buNone/>
              <a:defRPr sz="1200"/>
            </a:lvl7pPr>
            <a:lvl8pPr lvl="7">
              <a:buClr>
                <a:srgbClr val="000000"/>
              </a:buClr>
              <a:buSzPts val="1000"/>
              <a:buFont typeface="Arial"/>
              <a:buNone/>
              <a:defRPr sz="1200"/>
            </a:lvl8pPr>
            <a:lvl9pPr lvl="8">
              <a:buClr>
                <a:srgbClr val="000000"/>
              </a:buClr>
              <a:buSzPts val="1000"/>
              <a:buFont typeface="Arial"/>
              <a:buNone/>
              <a:defRPr sz="1200"/>
            </a:lvl9pPr>
          </a:lstStyle>
          <a:p>
            <a:pPr marL="0" lvl="0" indent="0" algn="l" rtl="0">
              <a:spcBef>
                <a:spcPts val="0"/>
              </a:spcBef>
              <a:spcAft>
                <a:spcPts val="0"/>
              </a:spcAft>
              <a:buNone/>
            </a:pPr>
            <a:fld id="{00000000-1234-1234-1234-123412341234}" type="slidenum">
              <a:rPr lang="en-US"/>
              <a:t>‹#›</a:t>
            </a:fld>
            <a:endParaRPr/>
          </a:p>
        </p:txBody>
      </p:sp>
      <p:cxnSp>
        <p:nvCxnSpPr>
          <p:cNvPr id="141" name="Google Shape;141;g312a463a95f_0_136"/>
          <p:cNvCxnSpPr/>
          <p:nvPr/>
        </p:nvCxnSpPr>
        <p:spPr>
          <a:xfrm rot="10800000" flipH="1">
            <a:off x="0" y="335490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142" name="Google Shape;142;g312a463a95f_0_136"/>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143" name="Google Shape;143;g312a463a95f_0_136"/>
          <p:cNvSpPr txBox="1">
            <a:spLocks noGrp="1"/>
          </p:cNvSpPr>
          <p:nvPr>
            <p:ph type="body" idx="1"/>
          </p:nvPr>
        </p:nvSpPr>
        <p:spPr>
          <a:xfrm>
            <a:off x="6645050" y="915100"/>
            <a:ext cx="4744500" cy="45054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144" name="Google Shape;144;g312a463a95f_0_136"/>
          <p:cNvSpPr txBox="1">
            <a:spLocks noGrp="1"/>
          </p:cNvSpPr>
          <p:nvPr>
            <p:ph type="title"/>
          </p:nvPr>
        </p:nvSpPr>
        <p:spPr>
          <a:xfrm>
            <a:off x="239325" y="2617725"/>
            <a:ext cx="5054100" cy="598200"/>
          </a:xfrm>
          <a:prstGeom prst="rect">
            <a:avLst/>
          </a:prstGeom>
        </p:spPr>
        <p:txBody>
          <a:bodyPr spcFirstLastPara="1" wrap="square" lIns="0" tIns="0" rIns="0" bIns="0" anchor="t" anchorCtr="0">
            <a:spAutoFit/>
          </a:bodyPr>
          <a:lstStyle>
            <a:lvl1pPr lvl="0">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Box">
  <p:cSld name="CUSTOM_3">
    <p:spTree>
      <p:nvGrpSpPr>
        <p:cNvPr id="1" name="Shape 145"/>
        <p:cNvGrpSpPr/>
        <p:nvPr/>
      </p:nvGrpSpPr>
      <p:grpSpPr>
        <a:xfrm>
          <a:off x="0" y="0"/>
          <a:ext cx="0" cy="0"/>
          <a:chOff x="0" y="0"/>
          <a:chExt cx="0" cy="0"/>
        </a:xfrm>
      </p:grpSpPr>
      <p:sp>
        <p:nvSpPr>
          <p:cNvPr id="146" name="Google Shape;146;g312a463a95f_0_146"/>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Clr>
                <a:srgbClr val="000000"/>
              </a:buClr>
              <a:buSzPts val="1000"/>
              <a:buFont typeface="Arial"/>
              <a:buNone/>
              <a:defRPr/>
            </a:lvl1pPr>
            <a:lvl2pPr lvl="1">
              <a:buClr>
                <a:srgbClr val="000000"/>
              </a:buClr>
              <a:buSzPts val="1000"/>
              <a:buFont typeface="Arial"/>
              <a:buNone/>
              <a:defRPr/>
            </a:lvl2pPr>
            <a:lvl3pPr lvl="2">
              <a:buClr>
                <a:srgbClr val="000000"/>
              </a:buClr>
              <a:buSzPts val="1000"/>
              <a:buFont typeface="Arial"/>
              <a:buNone/>
              <a:defRPr/>
            </a:lvl3pPr>
            <a:lvl4pPr lvl="3">
              <a:buClr>
                <a:srgbClr val="000000"/>
              </a:buClr>
              <a:buSzPts val="1000"/>
              <a:buFont typeface="Arial"/>
              <a:buNone/>
              <a:defRPr/>
            </a:lvl4pPr>
            <a:lvl5pPr lvl="4">
              <a:buClr>
                <a:srgbClr val="000000"/>
              </a:buClr>
              <a:buSzPts val="1000"/>
              <a:buFont typeface="Arial"/>
              <a:buNone/>
              <a:defRPr/>
            </a:lvl5pPr>
            <a:lvl6pPr lvl="5">
              <a:buClr>
                <a:srgbClr val="000000"/>
              </a:buClr>
              <a:buSzPts val="1000"/>
              <a:buFont typeface="Arial"/>
              <a:buNone/>
              <a:defRPr/>
            </a:lvl6pPr>
            <a:lvl7pPr lvl="6">
              <a:buClr>
                <a:srgbClr val="000000"/>
              </a:buClr>
              <a:buSzPts val="1000"/>
              <a:buFont typeface="Arial"/>
              <a:buNone/>
              <a:defRPr/>
            </a:lvl7pPr>
            <a:lvl8pPr lvl="7">
              <a:buClr>
                <a:srgbClr val="000000"/>
              </a:buClr>
              <a:buSzPts val="1000"/>
              <a:buFont typeface="Arial"/>
              <a:buNone/>
              <a:defRPr/>
            </a:lvl8pPr>
            <a:lvl9pPr lvl="8">
              <a:buClr>
                <a:srgbClr val="000000"/>
              </a:buClr>
              <a:buSzPts val="1000"/>
              <a:buFont typeface="Arial"/>
              <a:buNone/>
              <a:defRPr/>
            </a:lvl9pPr>
          </a:lstStyle>
          <a:p>
            <a:pPr marL="0" lvl="0" indent="0" algn="l" rtl="0">
              <a:spcBef>
                <a:spcPts val="0"/>
              </a:spcBef>
              <a:spcAft>
                <a:spcPts val="0"/>
              </a:spcAft>
              <a:buNone/>
            </a:pPr>
            <a:fld id="{00000000-1234-1234-1234-123412341234}" type="slidenum">
              <a:rPr lang="en-US"/>
              <a:t>‹#›</a:t>
            </a:fld>
            <a:endParaRPr/>
          </a:p>
        </p:txBody>
      </p:sp>
      <p:sp>
        <p:nvSpPr>
          <p:cNvPr id="147" name="Google Shape;147;g312a463a95f_0_146"/>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8" name="Google Shape;148;g312a463a95f_0_146"/>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49" name="Google Shape;149;g312a463a95f_0_146"/>
          <p:cNvSpPr txBox="1">
            <a:spLocks noGrp="1"/>
          </p:cNvSpPr>
          <p:nvPr>
            <p:ph type="title"/>
          </p:nvPr>
        </p:nvSpPr>
        <p:spPr>
          <a:xfrm>
            <a:off x="1168525" y="158875"/>
            <a:ext cx="9939300" cy="774300"/>
          </a:xfrm>
          <a:prstGeom prst="rect">
            <a:avLst/>
          </a:prstGeom>
        </p:spPr>
        <p:txBody>
          <a:bodyPr spcFirstLastPara="1" wrap="square" lIns="0" tIns="0" rIns="0" bIns="0" anchor="t" anchorCtr="0">
            <a:spAutoFit/>
          </a:bodyPr>
          <a:lstStyle>
            <a:lvl1pPr lvl="0" algn="ctr">
              <a:spcBef>
                <a:spcPts val="0"/>
              </a:spcBef>
              <a:spcAft>
                <a:spcPts val="0"/>
              </a:spcAft>
              <a:buClr>
                <a:srgbClr val="0065A4"/>
              </a:buClr>
              <a:buSzPts val="3800"/>
              <a:buFont typeface="Calibri"/>
              <a:buNone/>
              <a:defRPr sz="3800" b="1">
                <a:solidFill>
                  <a:srgbClr val="0065A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g312a463a95f_0_146"/>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51" name="Google Shape;151;g312a463a95f_0_146"/>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limate Goals Large">
  <p:cSld name="CUSTOM_3_1">
    <p:spTree>
      <p:nvGrpSpPr>
        <p:cNvPr id="1" name="Shape 152"/>
        <p:cNvGrpSpPr/>
        <p:nvPr/>
      </p:nvGrpSpPr>
      <p:grpSpPr>
        <a:xfrm>
          <a:off x="0" y="0"/>
          <a:ext cx="0" cy="0"/>
          <a:chOff x="0" y="0"/>
          <a:chExt cx="0" cy="0"/>
        </a:xfrm>
      </p:grpSpPr>
      <p:sp>
        <p:nvSpPr>
          <p:cNvPr id="153" name="Google Shape;153;g312a463a95f_0_154"/>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154" name="Google Shape;154;g312a463a95f_0_154"/>
          <p:cNvSpPr/>
          <p:nvPr/>
        </p:nvSpPr>
        <p:spPr>
          <a:xfrm>
            <a:off x="465300" y="1637777"/>
            <a:ext cx="11261400" cy="4089600"/>
          </a:xfrm>
          <a:prstGeom prst="roundRect">
            <a:avLst>
              <a:gd name="adj" fmla="val 10703"/>
            </a:avLst>
          </a:prstGeom>
          <a:solidFill>
            <a:schemeClr val="lt1"/>
          </a:solid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5" name="Google Shape;155;g312a463a95f_0_154"/>
          <p:cNvSpPr txBox="1">
            <a:spLocks noGrp="1"/>
          </p:cNvSpPr>
          <p:nvPr>
            <p:ph type="sldNum" idx="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lvl="0" indent="0" algn="l">
              <a:lnSpc>
                <a:spcPct val="100000"/>
              </a:lnSpc>
              <a:spcBef>
                <a:spcPts val="0"/>
              </a:spcBef>
              <a:spcAft>
                <a:spcPts val="0"/>
              </a:spcAft>
              <a:buSzPts val="1000"/>
              <a:buNone/>
              <a:defRPr/>
            </a:lvl1pPr>
            <a:lvl2pPr marL="0" lvl="1" indent="0" algn="l">
              <a:lnSpc>
                <a:spcPct val="100000"/>
              </a:lnSpc>
              <a:spcBef>
                <a:spcPts val="0"/>
              </a:spcBef>
              <a:spcAft>
                <a:spcPts val="0"/>
              </a:spcAft>
              <a:buSzPts val="1000"/>
              <a:buNone/>
              <a:defRPr/>
            </a:lvl2pPr>
            <a:lvl3pPr marL="0" lvl="2" indent="0" algn="l">
              <a:lnSpc>
                <a:spcPct val="100000"/>
              </a:lnSpc>
              <a:spcBef>
                <a:spcPts val="0"/>
              </a:spcBef>
              <a:spcAft>
                <a:spcPts val="0"/>
              </a:spcAft>
              <a:buSzPts val="1000"/>
              <a:buNone/>
              <a:defRPr/>
            </a:lvl3pPr>
            <a:lvl4pPr marL="0" lvl="3" indent="0" algn="l">
              <a:lnSpc>
                <a:spcPct val="100000"/>
              </a:lnSpc>
              <a:spcBef>
                <a:spcPts val="0"/>
              </a:spcBef>
              <a:spcAft>
                <a:spcPts val="0"/>
              </a:spcAft>
              <a:buSzPts val="1000"/>
              <a:buNone/>
              <a:defRPr/>
            </a:lvl4pPr>
            <a:lvl5pPr marL="0" lvl="4" indent="0" algn="l">
              <a:lnSpc>
                <a:spcPct val="100000"/>
              </a:lnSpc>
              <a:spcBef>
                <a:spcPts val="0"/>
              </a:spcBef>
              <a:spcAft>
                <a:spcPts val="0"/>
              </a:spcAft>
              <a:buSzPts val="1000"/>
              <a:buNone/>
              <a:defRPr/>
            </a:lvl5pPr>
            <a:lvl6pPr marL="0" lvl="5" indent="0" algn="l">
              <a:lnSpc>
                <a:spcPct val="100000"/>
              </a:lnSpc>
              <a:spcBef>
                <a:spcPts val="0"/>
              </a:spcBef>
              <a:spcAft>
                <a:spcPts val="0"/>
              </a:spcAft>
              <a:buSzPts val="1000"/>
              <a:buNone/>
              <a:defRPr/>
            </a:lvl6pPr>
            <a:lvl7pPr marL="0" lvl="6" indent="0" algn="l">
              <a:lnSpc>
                <a:spcPct val="100000"/>
              </a:lnSpc>
              <a:spcBef>
                <a:spcPts val="0"/>
              </a:spcBef>
              <a:spcAft>
                <a:spcPts val="0"/>
              </a:spcAft>
              <a:buSzPts val="1000"/>
              <a:buNone/>
              <a:defRPr/>
            </a:lvl7pPr>
            <a:lvl8pPr marL="0" lvl="7" indent="0" algn="l">
              <a:lnSpc>
                <a:spcPct val="100000"/>
              </a:lnSpc>
              <a:spcBef>
                <a:spcPts val="0"/>
              </a:spcBef>
              <a:spcAft>
                <a:spcPts val="0"/>
              </a:spcAft>
              <a:buSzPts val="1000"/>
              <a:buNone/>
              <a:defRPr/>
            </a:lvl8pPr>
            <a:lvl9pPr marL="0" lvl="8" indent="0" algn="l">
              <a:lnSpc>
                <a:spcPct val="100000"/>
              </a:lnSpc>
              <a:spcBef>
                <a:spcPts val="0"/>
              </a:spcBef>
              <a:spcAft>
                <a:spcPts val="0"/>
              </a:spcAft>
              <a:buSzPts val="1000"/>
              <a:buNone/>
              <a:defRPr/>
            </a:lvl9pPr>
          </a:lstStyle>
          <a:p>
            <a:pPr marL="0" lvl="0" indent="0" algn="l" rtl="0">
              <a:spcBef>
                <a:spcPts val="0"/>
              </a:spcBef>
              <a:spcAft>
                <a:spcPts val="0"/>
              </a:spcAft>
              <a:buNone/>
            </a:pPr>
            <a:fld id="{00000000-1234-1234-1234-123412341234}" type="slidenum">
              <a:rPr lang="en-US"/>
              <a:t>‹#›</a:t>
            </a:fld>
            <a:endParaRPr/>
          </a:p>
        </p:txBody>
      </p:sp>
      <p:sp>
        <p:nvSpPr>
          <p:cNvPr id="156" name="Google Shape;156;g312a463a95f_0_154"/>
          <p:cNvSpPr txBox="1">
            <a:spLocks noGrp="1"/>
          </p:cNvSpPr>
          <p:nvPr>
            <p:ph type="body" idx="1"/>
          </p:nvPr>
        </p:nvSpPr>
        <p:spPr>
          <a:xfrm>
            <a:off x="1098125" y="1956925"/>
            <a:ext cx="10135500" cy="3429000"/>
          </a:xfrm>
          <a:prstGeom prst="rect">
            <a:avLst/>
          </a:prstGeom>
        </p:spPr>
        <p:txBody>
          <a:bodyPr spcFirstLastPara="1" wrap="square" lIns="91425" tIns="0" rIns="91425" bIns="45700" anchor="t" anchorCtr="0">
            <a:spAutoFit/>
          </a:bodyPr>
          <a:lstStyle>
            <a:lvl1pPr marL="457200" lvl="0" indent="-228600">
              <a:spcBef>
                <a:spcPts val="1000"/>
              </a:spcBef>
              <a:spcAft>
                <a:spcPts val="0"/>
              </a:spcAft>
              <a:buSzPts val="2800"/>
              <a:buFont typeface="Calibri"/>
              <a:buNone/>
              <a:defRPr sz="2800">
                <a:latin typeface="Calibri"/>
                <a:ea typeface="Calibri"/>
                <a:cs typeface="Calibri"/>
                <a:sym typeface="Calibri"/>
              </a:defRPr>
            </a:lvl1pPr>
            <a:lvl2pPr marL="914400" lvl="1" indent="-228600">
              <a:spcBef>
                <a:spcPts val="500"/>
              </a:spcBef>
              <a:spcAft>
                <a:spcPts val="0"/>
              </a:spcAft>
              <a:buSzPts val="2400"/>
              <a:buNone/>
              <a:defRPr/>
            </a:lvl2pPr>
            <a:lvl3pPr marL="1371600" lvl="2" indent="-228600">
              <a:spcBef>
                <a:spcPts val="500"/>
              </a:spcBef>
              <a:spcAft>
                <a:spcPts val="0"/>
              </a:spcAft>
              <a:buSzPts val="2000"/>
              <a:buNone/>
              <a:defRPr/>
            </a:lvl3pPr>
            <a:lvl4pPr marL="1828800" lvl="3" indent="-228600">
              <a:spcBef>
                <a:spcPts val="500"/>
              </a:spcBef>
              <a:spcAft>
                <a:spcPts val="0"/>
              </a:spcAft>
              <a:buSzPts val="2000"/>
              <a:buNone/>
              <a:defRPr/>
            </a:lvl4pPr>
            <a:lvl5pPr marL="2286000" lvl="4" indent="-228600">
              <a:spcBef>
                <a:spcPts val="500"/>
              </a:spcBef>
              <a:spcAft>
                <a:spcPts val="0"/>
              </a:spcAft>
              <a:buSzPts val="2000"/>
              <a:buNone/>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cxnSp>
        <p:nvCxnSpPr>
          <p:cNvPr id="157" name="Google Shape;157;g312a463a95f_0_154"/>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158" name="Google Shape;158;g312a463a95f_0_154"/>
          <p:cNvSpPr txBox="1"/>
          <p:nvPr/>
        </p:nvSpPr>
        <p:spPr>
          <a:xfrm>
            <a:off x="4141188" y="406675"/>
            <a:ext cx="39096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065A4"/>
                </a:solidFill>
                <a:latin typeface="Calibri"/>
                <a:ea typeface="Calibri"/>
                <a:cs typeface="Calibri"/>
                <a:sym typeface="Calibri"/>
              </a:rPr>
              <a:t>My Climate Goals</a:t>
            </a:r>
            <a:endParaRPr sz="3800" b="1">
              <a:solidFill>
                <a:srgbClr val="0065A4"/>
              </a:solidFill>
              <a:latin typeface="Calibri"/>
              <a:ea typeface="Calibri"/>
              <a:cs typeface="Calibri"/>
              <a:sym typeface="Calibri"/>
            </a:endParaRPr>
          </a:p>
        </p:txBody>
      </p:sp>
      <p:pic>
        <p:nvPicPr>
          <p:cNvPr id="159" name="Google Shape;159;g312a463a95f_0_154"/>
          <p:cNvPicPr preferRelativeResize="0"/>
          <p:nvPr/>
        </p:nvPicPr>
        <p:blipFill rotWithShape="1">
          <a:blip r:embed="rId2">
            <a:alphaModFix/>
          </a:blip>
          <a:srcRect l="10378"/>
          <a:stretch/>
        </p:blipFill>
        <p:spPr>
          <a:xfrm>
            <a:off x="3033263" y="214675"/>
            <a:ext cx="1009850" cy="9105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ustom Layout 1">
  <p:cSld name="1_Custom Layout_1">
    <p:spTree>
      <p:nvGrpSpPr>
        <p:cNvPr id="1" name="Shape 160"/>
        <p:cNvGrpSpPr/>
        <p:nvPr/>
      </p:nvGrpSpPr>
      <p:grpSpPr>
        <a:xfrm>
          <a:off x="0" y="0"/>
          <a:ext cx="0" cy="0"/>
          <a:chOff x="0" y="0"/>
          <a:chExt cx="0" cy="0"/>
        </a:xfrm>
      </p:grpSpPr>
      <p:sp>
        <p:nvSpPr>
          <p:cNvPr id="161" name="Google Shape;161;g312a463a95f_0_204"/>
          <p:cNvSpPr txBox="1">
            <a:spLocks noGrp="1"/>
          </p:cNvSpPr>
          <p:nvPr>
            <p:ph type="title"/>
          </p:nvPr>
        </p:nvSpPr>
        <p:spPr>
          <a:xfrm>
            <a:off x="838200" y="2183168"/>
            <a:ext cx="10515600" cy="923400"/>
          </a:xfrm>
          <a:prstGeom prst="rect">
            <a:avLst/>
          </a:prstGeom>
          <a:noFill/>
          <a:ln>
            <a:noFill/>
          </a:ln>
        </p:spPr>
        <p:txBody>
          <a:bodyPr spcFirstLastPara="1" wrap="square" lIns="91425" tIns="45700" rIns="91425" bIns="45700" anchor="t" anchorCtr="0">
            <a:spAutoFit/>
          </a:bodyPr>
          <a:lstStyle>
            <a:lvl1pPr marR="0" lvl="0" algn="l">
              <a:lnSpc>
                <a:spcPct val="90000"/>
              </a:lnSpc>
              <a:spcBef>
                <a:spcPts val="0"/>
              </a:spcBef>
              <a:spcAft>
                <a:spcPts val="0"/>
              </a:spcAft>
              <a:buClr>
                <a:srgbClr val="0B5394"/>
              </a:buClr>
              <a:buSzPts val="6000"/>
              <a:buFont typeface="Calibri"/>
              <a:buNone/>
              <a:defRPr sz="6000" b="1" i="0" u="none" strike="noStrike" cap="none">
                <a:solidFill>
                  <a:srgbClr val="0B5394"/>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2" name="Google Shape;162;g312a463a95f_0_204"/>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63" name="Google Shape;163;g312a463a95f_0_204"/>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g312a463a95f_0_204"/>
          <p:cNvSpPr txBox="1">
            <a:spLocks noGrp="1"/>
          </p:cNvSpPr>
          <p:nvPr>
            <p:ph type="body" idx="1"/>
          </p:nvPr>
        </p:nvSpPr>
        <p:spPr>
          <a:xfrm>
            <a:off x="838199" y="3635375"/>
            <a:ext cx="10515600" cy="757200"/>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1000"/>
              </a:spcBef>
              <a:spcAft>
                <a:spcPts val="0"/>
              </a:spcAft>
              <a:buClr>
                <a:srgbClr val="6AA84F"/>
              </a:buClr>
              <a:buSzPts val="4800"/>
              <a:buFont typeface="Calibri"/>
              <a:buNone/>
              <a:defRPr sz="4800" b="1" i="0" u="none" strike="noStrike" cap="none">
                <a:solidFill>
                  <a:srgbClr val="6AA84F"/>
                </a:solidFill>
                <a:latin typeface="Calibri"/>
                <a:ea typeface="Calibri"/>
                <a:cs typeface="Calibri"/>
                <a:sym typeface="Calibri"/>
              </a:defRPr>
            </a:lvl1pPr>
            <a:lvl2pPr marL="914400" marR="0" lvl="1" indent="-228600" algn="l">
              <a:lnSpc>
                <a:spcPct val="90000"/>
              </a:lnSpc>
              <a:spcBef>
                <a:spcPts val="50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a:lnSpc>
                <a:spcPct val="90000"/>
              </a:lnSpc>
              <a:spcBef>
                <a:spcPts val="500"/>
              </a:spcBef>
              <a:spcAft>
                <a:spcPts val="0"/>
              </a:spcAft>
              <a:buClr>
                <a:schemeClr val="dk1"/>
              </a:buClr>
              <a:buSzPts val="1100"/>
              <a:buFont typeface="Calibri"/>
              <a:buNone/>
              <a:defRPr sz="1100" b="0" i="0" u="none" strike="noStrike" cap="none">
                <a:solidFill>
                  <a:schemeClr val="dk1"/>
                </a:solidFill>
                <a:latin typeface="Calibri"/>
                <a:ea typeface="Calibri"/>
                <a:cs typeface="Calibri"/>
                <a:sym typeface="Calibri"/>
              </a:defRPr>
            </a:lvl3pPr>
            <a:lvl4pPr marL="1828800" marR="0" lvl="3" indent="-228600" algn="l">
              <a:lnSpc>
                <a:spcPct val="90000"/>
              </a:lnSpc>
              <a:spcBef>
                <a:spcPts val="50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a:lnSpc>
                <a:spcPct val="90000"/>
              </a:lnSpc>
              <a:spcBef>
                <a:spcPts val="500"/>
              </a:spcBef>
              <a:spcAft>
                <a:spcPts val="0"/>
              </a:spcAft>
              <a:buClr>
                <a:schemeClr val="dk1"/>
              </a:buClr>
              <a:buSzPts val="700"/>
              <a:buFont typeface="Calibri"/>
              <a:buNone/>
              <a:defRPr sz="7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2 1">
  <p:cSld name="CUSTOM_1">
    <p:spTree>
      <p:nvGrpSpPr>
        <p:cNvPr id="1" name="Shape 165"/>
        <p:cNvGrpSpPr/>
        <p:nvPr/>
      </p:nvGrpSpPr>
      <p:grpSpPr>
        <a:xfrm>
          <a:off x="0" y="0"/>
          <a:ext cx="0" cy="0"/>
          <a:chOff x="0" y="0"/>
          <a:chExt cx="0" cy="0"/>
        </a:xfrm>
      </p:grpSpPr>
      <p:sp>
        <p:nvSpPr>
          <p:cNvPr id="166" name="Google Shape;166;g31649cbfbde_0_17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67" name="Google Shape;167;g31649cbfbde_0_175"/>
          <p:cNvSpPr/>
          <p:nvPr/>
        </p:nvSpPr>
        <p:spPr>
          <a:xfrm>
            <a:off x="-7200" y="0"/>
            <a:ext cx="12206400" cy="636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28"/>
        <p:cNvGrpSpPr/>
        <p:nvPr/>
      </p:nvGrpSpPr>
      <p:grpSpPr>
        <a:xfrm>
          <a:off x="0" y="0"/>
          <a:ext cx="0" cy="0"/>
          <a:chOff x="0" y="0"/>
          <a:chExt cx="0" cy="0"/>
        </a:xfrm>
      </p:grpSpPr>
      <p:sp>
        <p:nvSpPr>
          <p:cNvPr id="29" name="Google Shape;29;g316e6f4dc1d_0_8"/>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200"/>
              <a:buNone/>
              <a:defRPr sz="1200"/>
            </a:lvl1pPr>
            <a:lvl2pPr lvl="1" algn="l">
              <a:lnSpc>
                <a:spcPct val="100000"/>
              </a:lnSpc>
              <a:spcBef>
                <a:spcPts val="0"/>
              </a:spcBef>
              <a:spcAft>
                <a:spcPts val="0"/>
              </a:spcAft>
              <a:buSzPts val="1200"/>
              <a:buNone/>
              <a:defRPr sz="1200"/>
            </a:lvl2pPr>
            <a:lvl3pPr lvl="2" algn="l">
              <a:lnSpc>
                <a:spcPct val="100000"/>
              </a:lnSpc>
              <a:spcBef>
                <a:spcPts val="0"/>
              </a:spcBef>
              <a:spcAft>
                <a:spcPts val="0"/>
              </a:spcAft>
              <a:buSzPts val="1200"/>
              <a:buNone/>
              <a:defRPr sz="1200"/>
            </a:lvl3pPr>
            <a:lvl4pPr lvl="3" algn="l">
              <a:lnSpc>
                <a:spcPct val="100000"/>
              </a:lnSpc>
              <a:spcBef>
                <a:spcPts val="0"/>
              </a:spcBef>
              <a:spcAft>
                <a:spcPts val="0"/>
              </a:spcAft>
              <a:buSzPts val="1200"/>
              <a:buNone/>
              <a:defRPr sz="1200"/>
            </a:lvl4pPr>
            <a:lvl5pPr lvl="4" algn="l">
              <a:lnSpc>
                <a:spcPct val="100000"/>
              </a:lnSpc>
              <a:spcBef>
                <a:spcPts val="0"/>
              </a:spcBef>
              <a:spcAft>
                <a:spcPts val="0"/>
              </a:spcAft>
              <a:buSzPts val="1200"/>
              <a:buNone/>
              <a:defRPr sz="1200"/>
            </a:lvl5pPr>
            <a:lvl6pPr lvl="5" algn="l">
              <a:lnSpc>
                <a:spcPct val="100000"/>
              </a:lnSpc>
              <a:spcBef>
                <a:spcPts val="0"/>
              </a:spcBef>
              <a:spcAft>
                <a:spcPts val="0"/>
              </a:spcAft>
              <a:buSzPts val="1200"/>
              <a:buNone/>
              <a:defRPr sz="1200"/>
            </a:lvl6pPr>
            <a:lvl7pPr lvl="6" algn="l">
              <a:lnSpc>
                <a:spcPct val="100000"/>
              </a:lnSpc>
              <a:spcBef>
                <a:spcPts val="0"/>
              </a:spcBef>
              <a:spcAft>
                <a:spcPts val="0"/>
              </a:spcAft>
              <a:buSzPts val="1200"/>
              <a:buNone/>
              <a:defRPr sz="1200"/>
            </a:lvl7pPr>
            <a:lvl8pPr lvl="7" algn="l">
              <a:lnSpc>
                <a:spcPct val="100000"/>
              </a:lnSpc>
              <a:spcBef>
                <a:spcPts val="0"/>
              </a:spcBef>
              <a:spcAft>
                <a:spcPts val="0"/>
              </a:spcAft>
              <a:buSzPts val="1200"/>
              <a:buNone/>
              <a:defRPr sz="1200"/>
            </a:lvl8pPr>
            <a:lvl9pPr lvl="8" algn="l">
              <a:lnSpc>
                <a:spcPct val="100000"/>
              </a:lnSpc>
              <a:spcBef>
                <a:spcPts val="0"/>
              </a:spcBef>
              <a:spcAft>
                <a:spcPts val="0"/>
              </a:spcAft>
              <a:buSzPts val="1200"/>
              <a:buNone/>
              <a:defRPr sz="1200"/>
            </a:lvl9pPr>
          </a:lstStyle>
          <a:p>
            <a:endParaRPr/>
          </a:p>
        </p:txBody>
      </p:sp>
      <p:sp>
        <p:nvSpPr>
          <p:cNvPr id="30" name="Google Shape;30;g316e6f4dc1d_0_8"/>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2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ption 2 Basic with Picture placeholder">
  <p:cSld name="Option 2 Basic with Picture placehol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7"/>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304799" y="1234440"/>
            <a:ext cx="5391152"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chemeClr val="lt2"/>
              </a:buClr>
              <a:buSzPts val="2400"/>
              <a:buFont typeface="Calibri"/>
              <a:buNone/>
              <a:defRPr sz="2400" b="1" i="0" cap="none">
                <a:solidFill>
                  <a:schemeClr val="lt2"/>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7"/>
          <p:cNvSpPr>
            <a:spLocks noGrp="1"/>
          </p:cNvSpPr>
          <p:nvPr>
            <p:ph type="pic" idx="2"/>
          </p:nvPr>
        </p:nvSpPr>
        <p:spPr>
          <a:xfrm>
            <a:off x="6393873" y="1417320"/>
            <a:ext cx="4572000" cy="4023360"/>
          </a:xfrm>
          <a:prstGeom prst="rect">
            <a:avLst/>
          </a:prstGeom>
          <a:solidFill>
            <a:srgbClr val="595959"/>
          </a:solidFill>
          <a:ln>
            <a:noFill/>
          </a:ln>
        </p:spPr>
      </p:sp>
      <p:cxnSp>
        <p:nvCxnSpPr>
          <p:cNvPr id="36" name="Google Shape;36;p27"/>
          <p:cNvCxnSpPr/>
          <p:nvPr/>
        </p:nvCxnSpPr>
        <p:spPr>
          <a:xfrm>
            <a:off x="304800" y="1008735"/>
            <a:ext cx="11582400" cy="0"/>
          </a:xfrm>
          <a:prstGeom prst="straightConnector1">
            <a:avLst/>
          </a:prstGeom>
          <a:noFill/>
          <a:ln w="12700" cap="flat" cmpd="sng">
            <a:solidFill>
              <a:srgbClr val="0B5394"/>
            </a:solidFill>
            <a:prstDash val="solid"/>
            <a:miter lim="800000"/>
            <a:headEnd type="none" w="sm" len="sm"/>
            <a:tailEnd type="none" w="sm" len="sm"/>
          </a:ln>
        </p:spPr>
      </p:cxnSp>
      <p:sp>
        <p:nvSpPr>
          <p:cNvPr id="37" name="Google Shape;37;p27"/>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27"/>
          <p:cNvSpPr txBox="1">
            <a:spLocks noGrp="1"/>
          </p:cNvSpPr>
          <p:nvPr>
            <p:ph type="body" idx="3"/>
          </p:nvPr>
        </p:nvSpPr>
        <p:spPr>
          <a:xfrm>
            <a:off x="304799" y="1600200"/>
            <a:ext cx="11582401" cy="1853841"/>
          </a:xfrm>
          <a:prstGeom prst="rect">
            <a:avLst/>
          </a:prstGeom>
          <a:noFill/>
          <a:ln>
            <a:noFill/>
          </a:ln>
        </p:spPr>
        <p:txBody>
          <a:bodyPr spcFirstLastPara="1" wrap="square" lIns="91425" tIns="0" rIns="91425" bIns="45700" anchor="t" anchorCtr="0">
            <a:spAutoFit/>
          </a:bodyPr>
          <a:lstStyle>
            <a:lvl1pPr marL="457200" lvl="0" indent="-381000" algn="l">
              <a:lnSpc>
                <a:spcPct val="90000"/>
              </a:lnSpc>
              <a:spcBef>
                <a:spcPts val="1000"/>
              </a:spcBef>
              <a:spcAft>
                <a:spcPts val="0"/>
              </a:spcAft>
              <a:buClr>
                <a:srgbClr val="FF6000"/>
              </a:buClr>
              <a:buSzPts val="2400"/>
              <a:buFont typeface="Arial"/>
              <a:buChar char="•"/>
              <a:defRPr sz="2400"/>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with Subhead">
  <p:cSld name="Title and Content with Subhead">
    <p:spTree>
      <p:nvGrpSpPr>
        <p:cNvPr id="1" name="Shape 39"/>
        <p:cNvGrpSpPr/>
        <p:nvPr/>
      </p:nvGrpSpPr>
      <p:grpSpPr>
        <a:xfrm>
          <a:off x="0" y="0"/>
          <a:ext cx="0" cy="0"/>
          <a:chOff x="0" y="0"/>
          <a:chExt cx="0" cy="0"/>
        </a:xfrm>
      </p:grpSpPr>
      <p:sp>
        <p:nvSpPr>
          <p:cNvPr id="40" name="Google Shape;40;p30"/>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0"/>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304797" y="1235479"/>
            <a:ext cx="11582403"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rgbClr val="6AA84F"/>
              </a:buClr>
              <a:buSzPts val="2400"/>
              <a:buFont typeface="Calibri"/>
              <a:buNone/>
              <a:defRPr sz="2400" b="1" i="0" cap="none">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3" name="Google Shape;43;p30"/>
          <p:cNvCxnSpPr/>
          <p:nvPr/>
        </p:nvCxnSpPr>
        <p:spPr>
          <a:xfrm>
            <a:off x="304800" y="1008735"/>
            <a:ext cx="11582400" cy="0"/>
          </a:xfrm>
          <a:prstGeom prst="straightConnector1">
            <a:avLst/>
          </a:prstGeom>
          <a:noFill/>
          <a:ln w="12700" cap="flat" cmpd="sng">
            <a:solidFill>
              <a:srgbClr val="0B5394"/>
            </a:solidFill>
            <a:prstDash val="solid"/>
            <a:miter lim="800000"/>
            <a:headEnd type="none" w="sm" len="sm"/>
            <a:tailEnd type="none" w="sm" len="sm"/>
          </a:ln>
        </p:spPr>
      </p:cxnSp>
      <p:sp>
        <p:nvSpPr>
          <p:cNvPr id="44" name="Google Shape;44;p3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5" name="Google Shape;45;p30"/>
          <p:cNvSpPr txBox="1">
            <a:spLocks noGrp="1"/>
          </p:cNvSpPr>
          <p:nvPr>
            <p:ph type="body" idx="2"/>
          </p:nvPr>
        </p:nvSpPr>
        <p:spPr>
          <a:xfrm>
            <a:off x="304797" y="1600200"/>
            <a:ext cx="11582401" cy="1853841"/>
          </a:xfrm>
          <a:prstGeom prst="rect">
            <a:avLst/>
          </a:prstGeom>
          <a:noFill/>
          <a:ln>
            <a:noFill/>
          </a:ln>
        </p:spPr>
        <p:txBody>
          <a:bodyPr spcFirstLastPara="1" wrap="square" lIns="91425" tIns="0" rIns="91425" bIns="45700" anchor="t" anchorCtr="0">
            <a:spAutoFit/>
          </a:bodyPr>
          <a:lstStyle>
            <a:lvl1pPr marL="457200" lvl="0" indent="-406400" algn="l">
              <a:lnSpc>
                <a:spcPct val="90000"/>
              </a:lnSpc>
              <a:spcBef>
                <a:spcPts val="1000"/>
              </a:spcBef>
              <a:spcAft>
                <a:spcPts val="0"/>
              </a:spcAft>
              <a:buClr>
                <a:srgbClr val="FF6000"/>
              </a:buClr>
              <a:buSzPts val="2800"/>
              <a:buFont typeface="Arial"/>
              <a:buChar char="•"/>
              <a:defRPr/>
            </a:lvl1pPr>
            <a:lvl2pPr marL="914400" lvl="1" indent="-381000" algn="l">
              <a:lnSpc>
                <a:spcPct val="90000"/>
              </a:lnSpc>
              <a:spcBef>
                <a:spcPts val="500"/>
              </a:spcBef>
              <a:spcAft>
                <a:spcPts val="0"/>
              </a:spcAft>
              <a:buClr>
                <a:srgbClr val="FF6000"/>
              </a:buClr>
              <a:buSzPts val="2400"/>
              <a:buFont typeface="Arial"/>
              <a:buChar char="•"/>
              <a:defRPr/>
            </a:lvl2pPr>
            <a:lvl3pPr marL="1371600" lvl="2" indent="-355600" algn="l">
              <a:lnSpc>
                <a:spcPct val="90000"/>
              </a:lnSpc>
              <a:spcBef>
                <a:spcPts val="500"/>
              </a:spcBef>
              <a:spcAft>
                <a:spcPts val="0"/>
              </a:spcAft>
              <a:buClr>
                <a:srgbClr val="FF6000"/>
              </a:buClr>
              <a:buSzPts val="2000"/>
              <a:buFont typeface="Arial"/>
              <a:buChar char="•"/>
              <a:defRPr/>
            </a:lvl3pPr>
            <a:lvl4pPr marL="1828800" lvl="3" indent="-355600" algn="l">
              <a:lnSpc>
                <a:spcPct val="90000"/>
              </a:lnSpc>
              <a:spcBef>
                <a:spcPts val="500"/>
              </a:spcBef>
              <a:spcAft>
                <a:spcPts val="0"/>
              </a:spcAft>
              <a:buClr>
                <a:srgbClr val="FF6000"/>
              </a:buClr>
              <a:buSzPts val="2000"/>
              <a:buFont typeface="Arial"/>
              <a:buChar char="•"/>
              <a:defRPr/>
            </a:lvl4pPr>
            <a:lvl5pPr marL="2286000" lvl="4" indent="-355600" algn="l">
              <a:lnSpc>
                <a:spcPct val="90000"/>
              </a:lnSpc>
              <a:spcBef>
                <a:spcPts val="500"/>
              </a:spcBef>
              <a:spcAft>
                <a:spcPts val="0"/>
              </a:spcAft>
              <a:buClr>
                <a:srgbClr val="FF6000"/>
              </a:buClr>
              <a:buSzPts val="2000"/>
              <a:buFont typeface="Arial"/>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6"/>
        <p:cNvGrpSpPr/>
        <p:nvPr/>
      </p:nvGrpSpPr>
      <p:grpSpPr>
        <a:xfrm>
          <a:off x="0" y="0"/>
          <a:ext cx="0" cy="0"/>
          <a:chOff x="0" y="0"/>
          <a:chExt cx="0" cy="0"/>
        </a:xfrm>
      </p:grpSpPr>
      <p:sp>
        <p:nvSpPr>
          <p:cNvPr id="47" name="Google Shape;47;p28"/>
          <p:cNvSpPr txBox="1">
            <a:spLocks noGrp="1"/>
          </p:cNvSpPr>
          <p:nvPr>
            <p:ph type="title"/>
          </p:nvPr>
        </p:nvSpPr>
        <p:spPr>
          <a:xfrm>
            <a:off x="838200" y="2183168"/>
            <a:ext cx="10515600" cy="1325563"/>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9" name="Google Shape;49;p28"/>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8"/>
          <p:cNvSpPr txBox="1">
            <a:spLocks noGrp="1"/>
          </p:cNvSpPr>
          <p:nvPr>
            <p:ph type="body" idx="1"/>
          </p:nvPr>
        </p:nvSpPr>
        <p:spPr>
          <a:xfrm>
            <a:off x="838199" y="3635375"/>
            <a:ext cx="10515599" cy="710964"/>
          </a:xfrm>
          <a:prstGeom prst="rect">
            <a:avLst/>
          </a:prstGeom>
          <a:noFill/>
          <a:ln>
            <a:noFill/>
          </a:ln>
        </p:spPr>
        <p:txBody>
          <a:bodyPr spcFirstLastPara="1" wrap="square" lIns="91425" tIns="0" rIns="91425" bIns="45700" anchor="t" anchorCtr="0">
            <a:spAutoFit/>
          </a:bodyPr>
          <a:lstStyle>
            <a:lvl1pPr marL="457200" lvl="0" indent="-228600" algn="ctr">
              <a:lnSpc>
                <a:spcPct val="90000"/>
              </a:lnSpc>
              <a:spcBef>
                <a:spcPts val="1000"/>
              </a:spcBef>
              <a:spcAft>
                <a:spcPts val="0"/>
              </a:spcAft>
              <a:buClr>
                <a:srgbClr val="6AA84F"/>
              </a:buClr>
              <a:buSzPts val="4800"/>
              <a:buFont typeface="Calibri"/>
              <a:buNone/>
              <a:defRPr sz="4800" b="1">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 name="Google Shape;51;p28"/>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eck for Understanding">
  <p:cSld name="Check for Understanding">
    <p:spTree>
      <p:nvGrpSpPr>
        <p:cNvPr id="1" name="Shape 52"/>
        <p:cNvGrpSpPr/>
        <p:nvPr/>
      </p:nvGrpSpPr>
      <p:grpSpPr>
        <a:xfrm>
          <a:off x="0" y="0"/>
          <a:ext cx="0" cy="0"/>
          <a:chOff x="0" y="0"/>
          <a:chExt cx="0" cy="0"/>
        </a:xfrm>
      </p:grpSpPr>
      <p:sp>
        <p:nvSpPr>
          <p:cNvPr id="53" name="Google Shape;53;p29"/>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9"/>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5" name="Google Shape;55;p29"/>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p:nvPr/>
        </p:nvSpPr>
        <p:spPr>
          <a:xfrm>
            <a:off x="356755" y="1304470"/>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29"/>
          <p:cNvSpPr/>
          <p:nvPr/>
        </p:nvSpPr>
        <p:spPr>
          <a:xfrm>
            <a:off x="356755" y="3023482"/>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 name="Google Shape;58;p29"/>
          <p:cNvSpPr/>
          <p:nvPr/>
        </p:nvSpPr>
        <p:spPr>
          <a:xfrm>
            <a:off x="356755" y="4742494"/>
            <a:ext cx="841664" cy="831272"/>
          </a:xfrm>
          <a:prstGeom prst="flowChartConnector">
            <a:avLst/>
          </a:prstGeom>
          <a:solidFill>
            <a:srgbClr val="6CC24A"/>
          </a:solidFill>
          <a:ln w="12700" cap="flat" cmpd="sng">
            <a:solidFill>
              <a:srgbClr val="002A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59" name="Google Shape;59;p29"/>
          <p:cNvCxnSpPr/>
          <p:nvPr/>
        </p:nvCxnSpPr>
        <p:spPr>
          <a:xfrm>
            <a:off x="304800" y="997660"/>
            <a:ext cx="11582400" cy="11075"/>
          </a:xfrm>
          <a:prstGeom prst="straightConnector1">
            <a:avLst/>
          </a:prstGeom>
          <a:noFill/>
          <a:ln w="12700" cap="flat" cmpd="sng">
            <a:solidFill>
              <a:srgbClr val="0065A4"/>
            </a:solidFill>
            <a:prstDash val="solid"/>
            <a:miter lim="800000"/>
            <a:headEnd type="none" w="sm" len="sm"/>
            <a:tailEnd type="none" w="sm" len="sm"/>
          </a:ln>
        </p:spPr>
      </p:cxnSp>
      <p:sp>
        <p:nvSpPr>
          <p:cNvPr id="60" name="Google Shape;60;p29"/>
          <p:cNvSpPr txBox="1">
            <a:spLocks noGrp="1"/>
          </p:cNvSpPr>
          <p:nvPr>
            <p:ph type="body" idx="1"/>
          </p:nvPr>
        </p:nvSpPr>
        <p:spPr>
          <a:xfrm>
            <a:off x="1714500" y="1545256"/>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2800"/>
              <a:buFont typeface="Calibri"/>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9"/>
          <p:cNvSpPr txBox="1">
            <a:spLocks noGrp="1"/>
          </p:cNvSpPr>
          <p:nvPr>
            <p:ph type="body" idx="2"/>
          </p:nvPr>
        </p:nvSpPr>
        <p:spPr>
          <a:xfrm>
            <a:off x="1714500" y="3264268"/>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9"/>
          <p:cNvSpPr txBox="1">
            <a:spLocks noGrp="1"/>
          </p:cNvSpPr>
          <p:nvPr>
            <p:ph type="body" idx="3"/>
          </p:nvPr>
        </p:nvSpPr>
        <p:spPr>
          <a:xfrm>
            <a:off x="1695831" y="4980228"/>
            <a:ext cx="9960259" cy="387798"/>
          </a:xfrm>
          <a:prstGeom prst="rect">
            <a:avLst/>
          </a:prstGeom>
          <a:noFill/>
          <a:ln>
            <a:noFill/>
          </a:ln>
        </p:spPr>
        <p:txBody>
          <a:bodyPr spcFirstLastPara="1" wrap="square" lIns="91425" tIns="0" rIns="91425" bIns="0" anchor="ctr"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3"/>
        <p:cNvGrpSpPr/>
        <p:nvPr/>
      </p:nvGrpSpPr>
      <p:grpSpPr>
        <a:xfrm>
          <a:off x="0" y="0"/>
          <a:ext cx="0" cy="0"/>
          <a:chOff x="0" y="0"/>
          <a:chExt cx="0" cy="0"/>
        </a:xfrm>
      </p:grpSpPr>
      <p:sp>
        <p:nvSpPr>
          <p:cNvPr id="64" name="Google Shape;64;p31"/>
          <p:cNvSpPr txBox="1">
            <a:spLocks noGrp="1"/>
          </p:cNvSpPr>
          <p:nvPr>
            <p:ph type="title"/>
          </p:nvPr>
        </p:nvSpPr>
        <p:spPr>
          <a:xfrm>
            <a:off x="304799" y="228600"/>
            <a:ext cx="7161749"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1"/>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6" name="Google Shape;66;p31"/>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304799" y="1600200"/>
            <a:ext cx="7161747" cy="1401922"/>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2400"/>
              <a:buFont typeface="Calibri"/>
              <a:buNone/>
              <a:defRPr sz="24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1"/>
          <p:cNvSpPr>
            <a:spLocks noGrp="1"/>
          </p:cNvSpPr>
          <p:nvPr>
            <p:ph type="pic" idx="2"/>
          </p:nvPr>
        </p:nvSpPr>
        <p:spPr>
          <a:xfrm>
            <a:off x="7620000" y="-1"/>
            <a:ext cx="4572000" cy="6364224"/>
          </a:xfrm>
          <a:prstGeom prst="rect">
            <a:avLst/>
          </a:prstGeom>
          <a:noFill/>
          <a:ln>
            <a:noFill/>
          </a:ln>
        </p:spPr>
      </p:sp>
      <p:cxnSp>
        <p:nvCxnSpPr>
          <p:cNvPr id="69" name="Google Shape;69;p31"/>
          <p:cNvCxnSpPr/>
          <p:nvPr/>
        </p:nvCxnSpPr>
        <p:spPr>
          <a:xfrm>
            <a:off x="304800" y="1008735"/>
            <a:ext cx="7315200" cy="0"/>
          </a:xfrm>
          <a:prstGeom prst="straightConnector1">
            <a:avLst/>
          </a:prstGeom>
          <a:noFill/>
          <a:ln w="12700" cap="flat" cmpd="sng">
            <a:solidFill>
              <a:srgbClr val="0B5394"/>
            </a:solidFill>
            <a:prstDash val="solid"/>
            <a:miter lim="800000"/>
            <a:headEnd type="none" w="sm" len="sm"/>
            <a:tailEnd type="none" w="sm" len="sm"/>
          </a:ln>
        </p:spPr>
      </p:cxnSp>
      <p:sp>
        <p:nvSpPr>
          <p:cNvPr id="70" name="Google Shape;70;p31"/>
          <p:cNvSpPr txBox="1">
            <a:spLocks noGrp="1"/>
          </p:cNvSpPr>
          <p:nvPr>
            <p:ph type="body" idx="3"/>
          </p:nvPr>
        </p:nvSpPr>
        <p:spPr>
          <a:xfrm>
            <a:off x="304798" y="1234440"/>
            <a:ext cx="7161749" cy="517065"/>
          </a:xfrm>
          <a:prstGeom prst="rect">
            <a:avLst/>
          </a:prstGeom>
          <a:noFill/>
          <a:ln>
            <a:noFill/>
          </a:ln>
        </p:spPr>
        <p:txBody>
          <a:bodyPr spcFirstLastPara="1" wrap="square" lIns="91425" tIns="0" rIns="91425" bIns="182875" anchor="t" anchorCtr="0">
            <a:spAutoFit/>
          </a:bodyPr>
          <a:lstStyle>
            <a:lvl1pPr marL="457200" lvl="0" indent="-228600" algn="l">
              <a:lnSpc>
                <a:spcPct val="90000"/>
              </a:lnSpc>
              <a:spcBef>
                <a:spcPts val="1000"/>
              </a:spcBef>
              <a:spcAft>
                <a:spcPts val="0"/>
              </a:spcAft>
              <a:buClr>
                <a:srgbClr val="6AA84F"/>
              </a:buClr>
              <a:buSzPts val="2400"/>
              <a:buFont typeface="Calibri"/>
              <a:buNone/>
              <a:defRPr sz="2400" b="1" i="0" cap="none">
                <a:solidFill>
                  <a:srgbClr val="6AA84F"/>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and Data Slide">
  <p:cSld name="Content and Data Slide">
    <p:spTree>
      <p:nvGrpSpPr>
        <p:cNvPr id="1" name="Shape 71"/>
        <p:cNvGrpSpPr/>
        <p:nvPr/>
      </p:nvGrpSpPr>
      <p:grpSpPr>
        <a:xfrm>
          <a:off x="0" y="0"/>
          <a:ext cx="0" cy="0"/>
          <a:chOff x="0" y="0"/>
          <a:chExt cx="0" cy="0"/>
        </a:xfrm>
      </p:grpSpPr>
      <p:sp>
        <p:nvSpPr>
          <p:cNvPr id="72" name="Google Shape;72;p32"/>
          <p:cNvSpPr txBox="1">
            <a:spLocks noGrp="1"/>
          </p:cNvSpPr>
          <p:nvPr>
            <p:ph type="title"/>
          </p:nvPr>
        </p:nvSpPr>
        <p:spPr>
          <a:xfrm>
            <a:off x="304800" y="228600"/>
            <a:ext cx="11582400" cy="685800"/>
          </a:xfrm>
          <a:prstGeom prst="rect">
            <a:avLst/>
          </a:prstGeom>
          <a:noFill/>
          <a:ln>
            <a:noFill/>
          </a:ln>
        </p:spPr>
        <p:txBody>
          <a:bodyPr spcFirstLastPara="1" wrap="square" lIns="0" tIns="0" rIns="0" bIns="0" anchor="t" anchorCtr="0">
            <a:spAutoFit/>
          </a:bodyPr>
          <a:lstStyle>
            <a:lvl1pPr lvl="0" algn="ctr">
              <a:lnSpc>
                <a:spcPct val="90000"/>
              </a:lnSpc>
              <a:spcBef>
                <a:spcPts val="0"/>
              </a:spcBef>
              <a:spcAft>
                <a:spcPts val="0"/>
              </a:spcAft>
              <a:buClr>
                <a:srgbClr val="0065A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body" idx="1"/>
          </p:nvPr>
        </p:nvSpPr>
        <p:spPr>
          <a:xfrm>
            <a:off x="430757" y="5470071"/>
            <a:ext cx="2135123" cy="753125"/>
          </a:xfrm>
          <a:prstGeom prst="rect">
            <a:avLst/>
          </a:prstGeom>
          <a:noFill/>
          <a:ln>
            <a:noFill/>
          </a:ln>
        </p:spPr>
        <p:txBody>
          <a:bodyPr spcFirstLastPara="1" wrap="square" lIns="91425" tIns="91425" rIns="91425" bIns="0" anchor="t" anchorCtr="0">
            <a:spAutoFit/>
          </a:bodyPr>
          <a:lstStyle>
            <a:lvl1pPr marL="457200" lvl="0" indent="-228600" algn="l">
              <a:lnSpc>
                <a:spcPct val="90000"/>
              </a:lnSpc>
              <a:spcBef>
                <a:spcPts val="1000"/>
              </a:spcBef>
              <a:spcAft>
                <a:spcPts val="0"/>
              </a:spcAft>
              <a:buClr>
                <a:schemeClr val="dk1"/>
              </a:buClr>
              <a:buSzPts val="2000"/>
              <a:buFont typeface="Calibri"/>
              <a:buNone/>
              <a:defRPr sz="20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2"/>
          <p:cNvSpPr txBox="1">
            <a:spLocks noGrp="1"/>
          </p:cNvSpPr>
          <p:nvPr>
            <p:ph type="body" idx="2"/>
          </p:nvPr>
        </p:nvSpPr>
        <p:spPr>
          <a:xfrm>
            <a:off x="431608" y="3586579"/>
            <a:ext cx="2134272" cy="818382"/>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rgbClr val="0065A4"/>
              </a:buClr>
              <a:buSzPts val="2000"/>
              <a:buFont typeface="Calibri"/>
              <a:buNone/>
              <a:defRPr sz="2000" b="1" i="0" cap="none">
                <a:solidFill>
                  <a:srgbClr val="0065A4"/>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body" idx="3"/>
          </p:nvPr>
        </p:nvSpPr>
        <p:spPr>
          <a:xfrm>
            <a:off x="3779405" y="5470072"/>
            <a:ext cx="2134272" cy="753125"/>
          </a:xfrm>
          <a:prstGeom prst="rect">
            <a:avLst/>
          </a:prstGeom>
          <a:noFill/>
          <a:ln>
            <a:noFill/>
          </a:ln>
        </p:spPr>
        <p:txBody>
          <a:bodyPr spcFirstLastPara="1" wrap="square" lIns="91425" tIns="91425" rIns="91425" bIns="0" anchor="t" anchorCtr="0">
            <a:spAutoFit/>
          </a:bodyPr>
          <a:lstStyle>
            <a:lvl1pPr marL="457200" lvl="0" indent="-228600" algn="l">
              <a:lnSpc>
                <a:spcPct val="90000"/>
              </a:lnSpc>
              <a:spcBef>
                <a:spcPts val="1000"/>
              </a:spcBef>
              <a:spcAft>
                <a:spcPts val="0"/>
              </a:spcAft>
              <a:buClr>
                <a:schemeClr val="dk1"/>
              </a:buClr>
              <a:buSzPts val="2000"/>
              <a:buFont typeface="Calibri"/>
              <a:buNone/>
              <a:defRPr sz="2000"/>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2"/>
          <p:cNvSpPr txBox="1">
            <a:spLocks noGrp="1"/>
          </p:cNvSpPr>
          <p:nvPr>
            <p:ph type="body" idx="4"/>
          </p:nvPr>
        </p:nvSpPr>
        <p:spPr>
          <a:xfrm>
            <a:off x="3779404" y="3579042"/>
            <a:ext cx="2134272" cy="818382"/>
          </a:xfrm>
          <a:prstGeom prst="rect">
            <a:avLst/>
          </a:prstGeom>
          <a:noFill/>
          <a:ln>
            <a:noFill/>
          </a:ln>
        </p:spPr>
        <p:txBody>
          <a:bodyPr spcFirstLastPara="1" wrap="square" lIns="91425" tIns="0" rIns="91425" bIns="182875" anchor="t" anchorCtr="0">
            <a:noAutofit/>
          </a:bodyPr>
          <a:lstStyle>
            <a:lvl1pPr marL="457200" lvl="0" indent="-228600" algn="l">
              <a:lnSpc>
                <a:spcPct val="90000"/>
              </a:lnSpc>
              <a:spcBef>
                <a:spcPts val="1000"/>
              </a:spcBef>
              <a:spcAft>
                <a:spcPts val="0"/>
              </a:spcAft>
              <a:buClr>
                <a:srgbClr val="0065A4"/>
              </a:buClr>
              <a:buSzPts val="2000"/>
              <a:buFont typeface="Calibri"/>
              <a:buNone/>
              <a:defRPr sz="2000" b="1" i="0" cap="none">
                <a:solidFill>
                  <a:srgbClr val="0065A4"/>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a:spLocks noGrp="1"/>
          </p:cNvSpPr>
          <p:nvPr>
            <p:ph type="body" idx="5"/>
          </p:nvPr>
        </p:nvSpPr>
        <p:spPr>
          <a:xfrm>
            <a:off x="1119268" y="4558059"/>
            <a:ext cx="758952" cy="758952"/>
          </a:xfrm>
          <a:prstGeom prst="ellipse">
            <a:avLst/>
          </a:prstGeom>
          <a:solidFill>
            <a:schemeClr val="accent3"/>
          </a:solidFill>
          <a:ln>
            <a:noFill/>
          </a:ln>
        </p:spPr>
        <p:txBody>
          <a:bodyPr spcFirstLastPara="1" wrap="square" lIns="0" tIns="0" rIns="0" bIns="0" anchor="ctr" anchorCtr="0">
            <a:spAutoFit/>
          </a:bodyPr>
          <a:lstStyle>
            <a:lvl1pPr marL="457200" lvl="0" indent="-228600" algn="ctr">
              <a:lnSpc>
                <a:spcPct val="90000"/>
              </a:lnSpc>
              <a:spcBef>
                <a:spcPts val="1000"/>
              </a:spcBef>
              <a:spcAft>
                <a:spcPts val="0"/>
              </a:spcAft>
              <a:buClr>
                <a:schemeClr val="lt1"/>
              </a:buClr>
              <a:buSzPts val="1800"/>
              <a:buFont typeface="Calibri"/>
              <a:buNone/>
              <a:defRPr sz="1800" b="1" i="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2"/>
          <p:cNvSpPr>
            <a:spLocks noGrp="1"/>
          </p:cNvSpPr>
          <p:nvPr>
            <p:ph type="body" idx="6"/>
          </p:nvPr>
        </p:nvSpPr>
        <p:spPr>
          <a:xfrm>
            <a:off x="4467064" y="4554272"/>
            <a:ext cx="758952" cy="758952"/>
          </a:xfrm>
          <a:prstGeom prst="ellipse">
            <a:avLst/>
          </a:prstGeom>
          <a:solidFill>
            <a:schemeClr val="accent3"/>
          </a:solidFill>
          <a:ln>
            <a:noFill/>
          </a:ln>
        </p:spPr>
        <p:txBody>
          <a:bodyPr spcFirstLastPara="1" wrap="square" lIns="0" tIns="0" rIns="0" bIns="0" anchor="ctr" anchorCtr="0">
            <a:spAutoFit/>
          </a:bodyPr>
          <a:lstStyle>
            <a:lvl1pPr marL="457200" lvl="0" indent="-228600" algn="ctr">
              <a:lnSpc>
                <a:spcPct val="90000"/>
              </a:lnSpc>
              <a:spcBef>
                <a:spcPts val="1000"/>
              </a:spcBef>
              <a:spcAft>
                <a:spcPts val="0"/>
              </a:spcAft>
              <a:buClr>
                <a:schemeClr val="lt1"/>
              </a:buClr>
              <a:buSzPts val="1800"/>
              <a:buFont typeface="Calibri"/>
              <a:buNone/>
              <a:defRPr sz="1800" b="1" i="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2"/>
              </a:buClr>
              <a:buSzPts val="1100"/>
              <a:buFont typeface="Calibri"/>
              <a:buNone/>
              <a:defRPr sz="1100" b="1" i="0" cap="none">
                <a:solidFill>
                  <a:schemeClr val="lt2"/>
                </a:solidFill>
                <a:latin typeface="Calibri"/>
                <a:ea typeface="Calibri"/>
                <a:cs typeface="Calibri"/>
                <a:sym typeface="Calibri"/>
              </a:defRPr>
            </a:lvl2pPr>
            <a:lvl3pPr marL="1371600" lvl="2" indent="-228600" algn="l">
              <a:lnSpc>
                <a:spcPct val="90000"/>
              </a:lnSpc>
              <a:spcBef>
                <a:spcPts val="500"/>
              </a:spcBef>
              <a:spcAft>
                <a:spcPts val="0"/>
              </a:spcAft>
              <a:buClr>
                <a:schemeClr val="lt2"/>
              </a:buClr>
              <a:buSzPts val="1050"/>
              <a:buFont typeface="Calibri"/>
              <a:buNone/>
              <a:defRPr sz="1050" b="1" i="0" cap="none">
                <a:solidFill>
                  <a:schemeClr val="lt2"/>
                </a:solidFill>
                <a:latin typeface="Calibri"/>
                <a:ea typeface="Calibri"/>
                <a:cs typeface="Calibri"/>
                <a:sym typeface="Calibri"/>
              </a:defRPr>
            </a:lvl3pPr>
            <a:lvl4pPr marL="1828800" lvl="3" indent="-228600" algn="l">
              <a:lnSpc>
                <a:spcPct val="90000"/>
              </a:lnSpc>
              <a:spcBef>
                <a:spcPts val="500"/>
              </a:spcBef>
              <a:spcAft>
                <a:spcPts val="0"/>
              </a:spcAft>
              <a:buClr>
                <a:schemeClr val="lt2"/>
              </a:buClr>
              <a:buSzPts val="800"/>
              <a:buFont typeface="Calibri"/>
              <a:buNone/>
              <a:defRPr sz="800" b="1" i="0" cap="none">
                <a:solidFill>
                  <a:schemeClr val="lt2"/>
                </a:solidFill>
                <a:latin typeface="Calibri"/>
                <a:ea typeface="Calibri"/>
                <a:cs typeface="Calibri"/>
                <a:sym typeface="Calibri"/>
              </a:defRPr>
            </a:lvl4pPr>
            <a:lvl5pPr marL="2286000" lvl="4" indent="-228600" algn="l">
              <a:lnSpc>
                <a:spcPct val="90000"/>
              </a:lnSpc>
              <a:spcBef>
                <a:spcPts val="500"/>
              </a:spcBef>
              <a:spcAft>
                <a:spcPts val="0"/>
              </a:spcAft>
              <a:buClr>
                <a:schemeClr val="lt2"/>
              </a:buClr>
              <a:buSzPts val="600"/>
              <a:buFont typeface="Calibri"/>
              <a:buNone/>
              <a:defRPr sz="600" b="1" i="0" cap="none">
                <a:solidFill>
                  <a:schemeClr val="lt2"/>
                </a:solidFill>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2"/>
          <p:cNvSpPr txBox="1">
            <a:spLocks noGrp="1"/>
          </p:cNvSpPr>
          <p:nvPr>
            <p:ph type="body" idx="7"/>
          </p:nvPr>
        </p:nvSpPr>
        <p:spPr>
          <a:xfrm>
            <a:off x="430757" y="1194091"/>
            <a:ext cx="5482919" cy="2288802"/>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2"/>
          <p:cNvSpPr txBox="1">
            <a:spLocks noGrp="1"/>
          </p:cNvSpPr>
          <p:nvPr>
            <p:ph type="body" idx="8"/>
          </p:nvPr>
        </p:nvSpPr>
        <p:spPr>
          <a:xfrm>
            <a:off x="6096000" y="1194091"/>
            <a:ext cx="5791199" cy="4801276"/>
          </a:xfrm>
          <a:prstGeom prst="rect">
            <a:avLst/>
          </a:prstGeom>
          <a:noFill/>
          <a:ln>
            <a:noFill/>
          </a:ln>
        </p:spPr>
        <p:txBody>
          <a:bodyPr spcFirstLastPara="1" wrap="square" lIns="91425" tIns="0" rIns="91425" bIns="45700" anchor="t" anchorCtr="0">
            <a:spAutoFit/>
          </a:bodyPr>
          <a:lstStyle>
            <a:lvl1pPr marL="457200" lvl="0" indent="-228600" algn="l">
              <a:lnSpc>
                <a:spcPct val="90000"/>
              </a:lnSpc>
              <a:spcBef>
                <a:spcPts val="1000"/>
              </a:spcBef>
              <a:spcAft>
                <a:spcPts val="0"/>
              </a:spcAft>
              <a:buClr>
                <a:schemeClr val="dk1"/>
              </a:buClr>
              <a:buSzPts val="18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1" name="Google Shape;81;p32"/>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82" name="Google Shape;82;p32"/>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4"/>
        <p:cNvGrpSpPr/>
        <p:nvPr/>
      </p:nvGrpSpPr>
      <p:grpSpPr>
        <a:xfrm>
          <a:off x="0" y="0"/>
          <a:ext cx="0" cy="0"/>
          <a:chOff x="0" y="0"/>
          <a:chExt cx="0" cy="0"/>
        </a:xfrm>
      </p:grpSpPr>
      <p:sp>
        <p:nvSpPr>
          <p:cNvPr id="85" name="Google Shape;85;p3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6" name="Google Shape;86;p33"/>
          <p:cNvPicPr preferRelativeResize="0"/>
          <p:nvPr/>
        </p:nvPicPr>
        <p:blipFill rotWithShape="1">
          <a:blip r:embed="rId2">
            <a:alphaModFix/>
          </a:blip>
          <a:srcRect/>
          <a:stretch/>
        </p:blipFill>
        <p:spPr>
          <a:xfrm>
            <a:off x="166096" y="145752"/>
            <a:ext cx="3979875" cy="120660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p:cNvPicPr preferRelativeResize="0"/>
          <p:nvPr/>
        </p:nvPicPr>
        <p:blipFill rotWithShape="1">
          <a:blip r:embed="rId21">
            <a:alphaModFix amt="5000"/>
          </a:blip>
          <a:srcRect/>
          <a:stretch/>
        </p:blipFill>
        <p:spPr>
          <a:xfrm>
            <a:off x="0" y="1927431"/>
            <a:ext cx="12192000" cy="4925567"/>
          </a:xfrm>
          <a:prstGeom prst="rect">
            <a:avLst/>
          </a:prstGeom>
          <a:noFill/>
          <a:ln>
            <a:noFill/>
          </a:ln>
        </p:spPr>
      </p:pic>
      <p:sp>
        <p:nvSpPr>
          <p:cNvPr id="11" name="Google Shape;11;p24"/>
          <p:cNvSpPr/>
          <p:nvPr/>
        </p:nvSpPr>
        <p:spPr>
          <a:xfrm>
            <a:off x="0" y="6360943"/>
            <a:ext cx="12192000" cy="457200"/>
          </a:xfrm>
          <a:prstGeom prst="rect">
            <a:avLst/>
          </a:prstGeom>
          <a:gradFill>
            <a:gsLst>
              <a:gs pos="0">
                <a:srgbClr val="0065A4"/>
              </a:gs>
              <a:gs pos="99000">
                <a:srgbClr val="7AC143"/>
              </a:gs>
              <a:gs pos="100000">
                <a:srgbClr val="7AC143"/>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12;p24"/>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24"/>
          <p:cNvSpPr txBox="1">
            <a:spLocks noGrp="1"/>
          </p:cNvSpPr>
          <p:nvPr>
            <p:ph type="body" idx="1"/>
          </p:nvPr>
        </p:nvSpPr>
        <p:spPr>
          <a:xfrm>
            <a:off x="304799" y="2865086"/>
            <a:ext cx="4665233" cy="1853841"/>
          </a:xfrm>
          <a:prstGeom prst="rect">
            <a:avLst/>
          </a:prstGeom>
          <a:noFill/>
          <a:ln>
            <a:noFill/>
          </a:ln>
        </p:spPr>
        <p:txBody>
          <a:bodyPr spcFirstLastPara="1" wrap="square" lIns="91425" tIns="0" rIns="91425" bIns="45700" anchor="t" anchorCtr="0">
            <a:spAutoFit/>
          </a:bodyPr>
          <a:lstStyle>
            <a:lvl1pPr marL="457200" marR="0" lvl="0" indent="-228600" algn="l" rtl="0">
              <a:lnSpc>
                <a:spcPct val="90000"/>
              </a:lnSpc>
              <a:spcBef>
                <a:spcPts val="100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Calibri"/>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24"/>
          <p:cNvSpPr txBox="1">
            <a:spLocks noGrp="1"/>
          </p:cNvSpPr>
          <p:nvPr>
            <p:ph type="title"/>
          </p:nvPr>
        </p:nvSpPr>
        <p:spPr>
          <a:xfrm>
            <a:off x="304800" y="228599"/>
            <a:ext cx="11582400" cy="685800"/>
          </a:xfrm>
          <a:prstGeom prst="rect">
            <a:avLst/>
          </a:prstGeom>
          <a:noFill/>
          <a:ln>
            <a:noFill/>
          </a:ln>
        </p:spPr>
        <p:txBody>
          <a:bodyPr spcFirstLastPara="1" wrap="square" lIns="0" tIns="0" rIns="0" bIns="0" anchor="t" anchorCtr="0">
            <a:spAutoFit/>
          </a:bodyPr>
          <a:lstStyle>
            <a:lvl1pPr marR="0" lvl="0" algn="ctr" rtl="0">
              <a:lnSpc>
                <a:spcPct val="90000"/>
              </a:lnSpc>
              <a:spcBef>
                <a:spcPts val="0"/>
              </a:spcBef>
              <a:spcAft>
                <a:spcPts val="0"/>
              </a:spcAft>
              <a:buClr>
                <a:srgbClr val="0B5394"/>
              </a:buClr>
              <a:buSzPts val="4800"/>
              <a:buFont typeface="Calibri"/>
              <a:buNone/>
              <a:defRPr sz="4800" b="1" i="0" u="none" strike="noStrike" cap="none">
                <a:solidFill>
                  <a:srgbClr val="0B539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4"/>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1"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4"/>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grpSp>
        <p:nvGrpSpPr>
          <p:cNvPr id="18" name="Google Shape;18;p24"/>
          <p:cNvGrpSpPr/>
          <p:nvPr/>
        </p:nvGrpSpPr>
        <p:grpSpPr>
          <a:xfrm>
            <a:off x="87253" y="6450008"/>
            <a:ext cx="279069" cy="279069"/>
            <a:chOff x="5310558" y="5288061"/>
            <a:chExt cx="868602" cy="868602"/>
          </a:xfrm>
        </p:grpSpPr>
        <p:sp>
          <p:nvSpPr>
            <p:cNvPr id="19" name="Google Shape;19;p24"/>
            <p:cNvSpPr/>
            <p:nvPr/>
          </p:nvSpPr>
          <p:spPr>
            <a:xfrm>
              <a:off x="5310558" y="5288061"/>
              <a:ext cx="868602" cy="868602"/>
            </a:xfrm>
            <a:prstGeom prst="ellipse">
              <a:avLst/>
            </a:prstGeom>
            <a:solidFill>
              <a:schemeClr val="lt1"/>
            </a:solidFill>
            <a:ln w="38100" cap="flat" cmpd="sng">
              <a:solidFill>
                <a:srgbClr val="0065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24"/>
            <p:cNvSpPr/>
            <p:nvPr/>
          </p:nvSpPr>
          <p:spPr>
            <a:xfrm>
              <a:off x="5347230" y="5329980"/>
              <a:ext cx="795337" cy="795337"/>
            </a:xfrm>
            <a:prstGeom prst="ellipse">
              <a:avLst/>
            </a:prstGeom>
            <a:solidFill>
              <a:schemeClr val="lt1"/>
            </a:solidFill>
            <a:ln w="19050" cap="flat" cmpd="sng">
              <a:solidFill>
                <a:srgbClr val="FFF2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24" descr="Text&#10;&#10;Description automatically generated"/>
            <p:cNvPicPr preferRelativeResize="0"/>
            <p:nvPr/>
          </p:nvPicPr>
          <p:blipFill rotWithShape="1">
            <a:blip r:embed="rId22">
              <a:alphaModFix/>
            </a:blip>
            <a:srcRect r="71914"/>
            <a:stretch/>
          </p:blipFill>
          <p:spPr>
            <a:xfrm>
              <a:off x="5427440" y="5405419"/>
              <a:ext cx="599110" cy="6470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4200">
          <p15:clr>
            <a:srgbClr val="F26B43"/>
          </p15:clr>
        </p15:guide>
        <p15:guide id="3" orient="horz" pos="4152">
          <p15:clr>
            <a:srgbClr val="F26B43"/>
          </p15:clr>
        </p15:guide>
        <p15:guide id="4" orient="horz" pos="648">
          <p15:clr>
            <a:srgbClr val="F26B43"/>
          </p15:clr>
        </p15:guide>
        <p15:guide id="5" pos="192">
          <p15:clr>
            <a:srgbClr val="F26B43"/>
          </p15:clr>
        </p15:guide>
        <p15:guide id="6" pos="7488">
          <p15:clr>
            <a:srgbClr val="F26B43"/>
          </p15:clr>
        </p15:guide>
        <p15:guide id="7" orient="horz" pos="936">
          <p15:clr>
            <a:srgbClr val="F26B43"/>
          </p15:clr>
        </p15:guide>
        <p15:guide id="8"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 descr="A person wearing a safety vest and a helmet&#10;&#10;Description automatically generated"/>
          <p:cNvPicPr preferRelativeResize="0"/>
          <p:nvPr/>
        </p:nvPicPr>
        <p:blipFill rotWithShape="1">
          <a:blip r:embed="rId3">
            <a:alphaModFix/>
          </a:blip>
          <a:srcRect b="22121"/>
          <a:stretch/>
        </p:blipFill>
        <p:spPr>
          <a:xfrm>
            <a:off x="0" y="-8233"/>
            <a:ext cx="12198546" cy="6333361"/>
          </a:xfrm>
          <a:prstGeom prst="rect">
            <a:avLst/>
          </a:prstGeom>
          <a:noFill/>
          <a:ln>
            <a:noFill/>
          </a:ln>
          <a:effectLst>
            <a:outerShdw sx="1000" sy="1000" algn="ctr" rotWithShape="0">
              <a:schemeClr val="lt1"/>
            </a:outerShdw>
          </a:effectLst>
        </p:spPr>
      </p:pic>
      <p:sp>
        <p:nvSpPr>
          <p:cNvPr id="174" name="Google Shape;174;p1"/>
          <p:cNvSpPr/>
          <p:nvPr/>
        </p:nvSpPr>
        <p:spPr>
          <a:xfrm>
            <a:off x="0" y="6821549"/>
            <a:ext cx="12192000" cy="62816"/>
          </a:xfrm>
          <a:prstGeom prst="rect">
            <a:avLst/>
          </a:prstGeom>
          <a:solidFill>
            <a:srgbClr val="FFF2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1"/>
          <p:cNvSpPr txBox="1"/>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rgbClr val="FFFFFF"/>
                </a:solidFill>
                <a:latin typeface="Calibri"/>
                <a:ea typeface="Calibri"/>
                <a:cs typeface="Calibri"/>
                <a:sym typeface="Calibri"/>
              </a:rPr>
              <a:t>1</a:t>
            </a:fld>
            <a:endParaRPr sz="1000" b="1" i="0" u="none" strike="noStrike" cap="none">
              <a:solidFill>
                <a:srgbClr val="FFFFFF"/>
              </a:solidFill>
              <a:latin typeface="Calibri"/>
              <a:ea typeface="Calibri"/>
              <a:cs typeface="Calibri"/>
              <a:sym typeface="Calibri"/>
            </a:endParaRPr>
          </a:p>
        </p:txBody>
      </p:sp>
      <p:sp>
        <p:nvSpPr>
          <p:cNvPr id="176" name="Google Shape;176;p1"/>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77" name="Google Shape;177;p1"/>
          <p:cNvSpPr/>
          <p:nvPr/>
        </p:nvSpPr>
        <p:spPr>
          <a:xfrm>
            <a:off x="0" y="2292750"/>
            <a:ext cx="12192000" cy="4591500"/>
          </a:xfrm>
          <a:prstGeom prst="rect">
            <a:avLst/>
          </a:prstGeom>
          <a:gradFill>
            <a:gsLst>
              <a:gs pos="0">
                <a:srgbClr val="EDF8FF">
                  <a:alpha val="0"/>
                </a:srgbClr>
              </a:gs>
              <a:gs pos="87000">
                <a:srgbClr val="002060"/>
              </a:gs>
              <a:gs pos="100000">
                <a:srgbClr val="002060"/>
              </a:gs>
            </a:gsLst>
            <a:lin ang="54007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8" name="Google Shape;178;p1"/>
          <p:cNvSpPr txBox="1"/>
          <p:nvPr/>
        </p:nvSpPr>
        <p:spPr>
          <a:xfrm>
            <a:off x="304793" y="5091179"/>
            <a:ext cx="11582400" cy="393900"/>
          </a:xfrm>
          <a:prstGeom prst="rect">
            <a:avLst/>
          </a:prstGeom>
          <a:noFill/>
          <a:ln>
            <a:noFill/>
          </a:ln>
          <a:effectLst>
            <a:outerShdw blurRad="50800" dist="50800" dir="2700000" algn="ctr" rotWithShape="0">
              <a:srgbClr val="000000">
                <a:alpha val="49411"/>
              </a:srgbClr>
            </a:outerShdw>
          </a:effectLst>
        </p:spPr>
        <p:txBody>
          <a:bodyPr spcFirstLastPara="1" wrap="square" lIns="0" tIns="0" rIns="0" bIns="0" anchor="t" anchorCtr="0">
            <a:spAutoFit/>
          </a:bodyPr>
          <a:lstStyle/>
          <a:p>
            <a:pPr marL="0" marR="0" lvl="0" indent="0" algn="ctr" rtl="0">
              <a:lnSpc>
                <a:spcPct val="80000"/>
              </a:lnSpc>
              <a:spcBef>
                <a:spcPts val="0"/>
              </a:spcBef>
              <a:spcAft>
                <a:spcPts val="0"/>
              </a:spcAft>
              <a:buClr>
                <a:srgbClr val="000000"/>
              </a:buClr>
              <a:buSzPts val="3200"/>
              <a:buFont typeface="Arial"/>
              <a:buNone/>
            </a:pPr>
            <a:r>
              <a:rPr lang="en-US" sz="3200" b="1">
                <a:solidFill>
                  <a:srgbClr val="FFFFFF"/>
                </a:solidFill>
                <a:latin typeface="Calibri"/>
                <a:ea typeface="Calibri"/>
                <a:cs typeface="Calibri"/>
                <a:sym typeface="Calibri"/>
              </a:rPr>
              <a:t>Massachusetts Climate Careers: Powering the Future</a:t>
            </a:r>
            <a:endParaRPr sz="6000" b="1" i="0" u="none" strike="noStrike" cap="none">
              <a:solidFill>
                <a:srgbClr val="0065A4"/>
              </a:solidFill>
              <a:latin typeface="Calibri"/>
              <a:ea typeface="Calibri"/>
              <a:cs typeface="Calibri"/>
              <a:sym typeface="Calibri"/>
            </a:endParaRPr>
          </a:p>
        </p:txBody>
      </p:sp>
      <p:sp>
        <p:nvSpPr>
          <p:cNvPr id="179" name="Google Shape;179;p1"/>
          <p:cNvSpPr txBox="1"/>
          <p:nvPr/>
        </p:nvSpPr>
        <p:spPr>
          <a:xfrm>
            <a:off x="230775" y="5714775"/>
            <a:ext cx="11717700" cy="627900"/>
          </a:xfrm>
          <a:prstGeom prst="rect">
            <a:avLst/>
          </a:prstGeom>
          <a:noFill/>
          <a:ln>
            <a:noFill/>
          </a:ln>
          <a:effectLst>
            <a:outerShdw blurRad="50800" dist="50800" dir="2700000" algn="ctr" rotWithShape="0">
              <a:srgbClr val="000000">
                <a:alpha val="49411"/>
              </a:srgbClr>
            </a:outerShdw>
          </a:effectLst>
        </p:spPr>
        <p:txBody>
          <a:bodyPr spcFirstLastPara="1" wrap="square" lIns="0" tIns="0" rIns="0" bIns="0" anchor="t" anchorCtr="0">
            <a:spAutoFit/>
          </a:bodyPr>
          <a:lstStyle/>
          <a:p>
            <a:pPr marL="457200" marR="0" lvl="0" indent="-228600" algn="ctr" rtl="0">
              <a:lnSpc>
                <a:spcPct val="85000"/>
              </a:lnSpc>
              <a:spcBef>
                <a:spcPts val="0"/>
              </a:spcBef>
              <a:spcAft>
                <a:spcPts val="0"/>
              </a:spcAft>
              <a:buClr>
                <a:srgbClr val="000000"/>
              </a:buClr>
              <a:buSzPts val="4800"/>
              <a:buFont typeface="Arial"/>
              <a:buNone/>
            </a:pPr>
            <a:r>
              <a:rPr lang="en-US" sz="4800" b="1" i="0" u="none" strike="noStrike" cap="none">
                <a:solidFill>
                  <a:srgbClr val="93C47D"/>
                </a:solidFill>
                <a:latin typeface="Calibri"/>
                <a:ea typeface="Calibri"/>
                <a:cs typeface="Calibri"/>
                <a:sym typeface="Calibri"/>
              </a:rPr>
              <a:t>High-Performance Buildings</a:t>
            </a:r>
            <a:endParaRPr sz="4800" b="1" i="0" u="none" strike="noStrike" cap="none">
              <a:solidFill>
                <a:srgbClr val="93C47D"/>
              </a:solidFill>
              <a:latin typeface="Calibri"/>
              <a:ea typeface="Calibri"/>
              <a:cs typeface="Calibri"/>
              <a:sym typeface="Calibri"/>
            </a:endParaRPr>
          </a:p>
        </p:txBody>
      </p:sp>
      <p:sp>
        <p:nvSpPr>
          <p:cNvPr id="180" name="Google Shape;180;p1"/>
          <p:cNvSpPr/>
          <p:nvPr/>
        </p:nvSpPr>
        <p:spPr>
          <a:xfrm rot="10800000">
            <a:off x="-21450" y="-352600"/>
            <a:ext cx="12234900" cy="28119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81" name="Google Shape;181;p1"/>
          <p:cNvPicPr preferRelativeResize="0"/>
          <p:nvPr/>
        </p:nvPicPr>
        <p:blipFill rotWithShape="1">
          <a:blip r:embed="rId4">
            <a:alphaModFix/>
          </a:blip>
          <a:srcRect/>
          <a:stretch/>
        </p:blipFill>
        <p:spPr>
          <a:xfrm>
            <a:off x="304796" y="342902"/>
            <a:ext cx="3979875" cy="12066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9"/>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10</a:t>
            </a:fld>
            <a:endParaRPr sz="1200"/>
          </a:p>
        </p:txBody>
      </p:sp>
      <p:sp>
        <p:nvSpPr>
          <p:cNvPr id="277" name="Google Shape;277;p9"/>
          <p:cNvSpPr txBox="1"/>
          <p:nvPr/>
        </p:nvSpPr>
        <p:spPr>
          <a:xfrm>
            <a:off x="6474763" y="6224201"/>
            <a:ext cx="1764856" cy="1384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lt1"/>
                </a:solidFill>
                <a:latin typeface="Calibri"/>
                <a:ea typeface="Calibri"/>
                <a:cs typeface="Calibri"/>
                <a:sym typeface="Calibri"/>
              </a:rPr>
              <a:t>Courtesy XXXXXX</a:t>
            </a:r>
            <a:endParaRPr sz="900" b="0" i="0" u="none" strike="noStrike" cap="none">
              <a:solidFill>
                <a:schemeClr val="lt1"/>
              </a:solidFill>
              <a:latin typeface="Calibri"/>
              <a:ea typeface="Calibri"/>
              <a:cs typeface="Calibri"/>
              <a:sym typeface="Calibri"/>
            </a:endParaRPr>
          </a:p>
        </p:txBody>
      </p:sp>
      <p:sp>
        <p:nvSpPr>
          <p:cNvPr id="278" name="Google Shape;278;p9"/>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4: High-Performance Buildings</a:t>
            </a:r>
            <a:endParaRPr sz="1200"/>
          </a:p>
        </p:txBody>
      </p:sp>
      <p:sp>
        <p:nvSpPr>
          <p:cNvPr id="279" name="Google Shape;279;p9"/>
          <p:cNvSpPr/>
          <p:nvPr/>
        </p:nvSpPr>
        <p:spPr>
          <a:xfrm>
            <a:off x="7235575" y="1259450"/>
            <a:ext cx="4230000" cy="4001100"/>
          </a:xfrm>
          <a:prstGeom prst="rect">
            <a:avLst/>
          </a:prstGeom>
          <a:solidFill>
            <a:srgbClr val="79C142"/>
          </a:solidFill>
          <a:ln w="9525" cap="flat" cmpd="sng">
            <a:solidFill>
              <a:srgbClr val="79C14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0" name="Google Shape;280;p9"/>
          <p:cNvPicPr preferRelativeResize="0"/>
          <p:nvPr/>
        </p:nvPicPr>
        <p:blipFill rotWithShape="1">
          <a:blip r:embed="rId3">
            <a:alphaModFix/>
          </a:blip>
          <a:srcRect l="24042" r="11619"/>
          <a:stretch/>
        </p:blipFill>
        <p:spPr>
          <a:xfrm>
            <a:off x="6474775" y="827550"/>
            <a:ext cx="4584400" cy="3983699"/>
          </a:xfrm>
          <a:prstGeom prst="rect">
            <a:avLst/>
          </a:prstGeom>
          <a:noFill/>
          <a:ln>
            <a:noFill/>
          </a:ln>
        </p:spPr>
      </p:pic>
      <p:sp>
        <p:nvSpPr>
          <p:cNvPr id="281" name="Google Shape;281;p9"/>
          <p:cNvSpPr txBox="1"/>
          <p:nvPr/>
        </p:nvSpPr>
        <p:spPr>
          <a:xfrm>
            <a:off x="529525" y="1306650"/>
            <a:ext cx="50496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rgbClr val="0B5394"/>
                </a:solidFill>
                <a:latin typeface="Calibri"/>
                <a:ea typeface="Calibri"/>
                <a:cs typeface="Calibri"/>
                <a:sym typeface="Calibri"/>
              </a:rPr>
              <a:t>High-Performance </a:t>
            </a:r>
            <a:br>
              <a:rPr lang="en-US" sz="3800" b="1">
                <a:solidFill>
                  <a:srgbClr val="0B5394"/>
                </a:solidFill>
                <a:latin typeface="Calibri"/>
                <a:ea typeface="Calibri"/>
                <a:cs typeface="Calibri"/>
                <a:sym typeface="Calibri"/>
              </a:rPr>
            </a:br>
            <a:r>
              <a:rPr lang="en-US" sz="3800" b="1">
                <a:solidFill>
                  <a:srgbClr val="0B5394"/>
                </a:solidFill>
                <a:latin typeface="Calibri"/>
                <a:ea typeface="Calibri"/>
                <a:cs typeface="Calibri"/>
                <a:sym typeface="Calibri"/>
              </a:rPr>
              <a:t>Buildings</a:t>
            </a:r>
            <a:endParaRPr sz="3800" b="1">
              <a:solidFill>
                <a:srgbClr val="0B5394"/>
              </a:solidFill>
              <a:latin typeface="Calibri"/>
              <a:ea typeface="Calibri"/>
              <a:cs typeface="Calibri"/>
              <a:sym typeface="Calibri"/>
            </a:endParaRPr>
          </a:p>
        </p:txBody>
      </p:sp>
      <p:cxnSp>
        <p:nvCxnSpPr>
          <p:cNvPr id="282" name="Google Shape;282;p9"/>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283" name="Google Shape;283;p9"/>
          <p:cNvSpPr txBox="1"/>
          <p:nvPr/>
        </p:nvSpPr>
        <p:spPr>
          <a:xfrm>
            <a:off x="529524" y="2681475"/>
            <a:ext cx="5049600" cy="1413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SzPts val="1100"/>
              <a:buNone/>
            </a:pPr>
            <a:r>
              <a:rPr lang="en-US" sz="2600">
                <a:latin typeface="Calibri"/>
                <a:ea typeface="Calibri"/>
                <a:cs typeface="Calibri"/>
                <a:sym typeface="Calibri"/>
              </a:rPr>
              <a:t>Energy-efficient buildings use less energy, save money, and help fight climate change.</a:t>
            </a:r>
            <a:endParaRPr sz="2600">
              <a:latin typeface="Calibri"/>
              <a:ea typeface="Calibri"/>
              <a:cs typeface="Calibri"/>
              <a:sym typeface="Calibri"/>
            </a:endParaRPr>
          </a:p>
        </p:txBody>
      </p:sp>
      <p:sp>
        <p:nvSpPr>
          <p:cNvPr id="284" name="Google Shape;284;p9"/>
          <p:cNvSpPr txBox="1"/>
          <p:nvPr/>
        </p:nvSpPr>
        <p:spPr>
          <a:xfrm>
            <a:off x="7235575" y="5253125"/>
            <a:ext cx="4230000" cy="923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1800">
                <a:latin typeface="Calibri"/>
                <a:ea typeface="Calibri"/>
                <a:cs typeface="Calibri"/>
                <a:sym typeface="Calibri"/>
              </a:rPr>
              <a:t>Clark University </a:t>
            </a:r>
            <a:endParaRPr sz="18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800">
                <a:latin typeface="Calibri"/>
                <a:ea typeface="Calibri"/>
                <a:cs typeface="Calibri"/>
                <a:sym typeface="Calibri"/>
              </a:rPr>
              <a:t>Worcester, Massachusetts </a:t>
            </a:r>
            <a:endParaRPr sz="18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800">
                <a:latin typeface="Calibri"/>
                <a:ea typeface="Calibri"/>
                <a:cs typeface="Calibri"/>
                <a:sym typeface="Calibri"/>
              </a:rPr>
              <a:t>Courtesy of Solar Design Associates</a:t>
            </a:r>
            <a:endParaRPr sz="18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7"/>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4: High-Performance Buildings</a:t>
            </a:r>
            <a:endParaRPr sz="1200" b="1" i="0" u="none" strike="noStrike" cap="none">
              <a:solidFill>
                <a:srgbClr val="FFFFFF"/>
              </a:solidFill>
              <a:latin typeface="Calibri"/>
              <a:ea typeface="Calibri"/>
              <a:cs typeface="Calibri"/>
              <a:sym typeface="Calibri"/>
            </a:endParaRPr>
          </a:p>
        </p:txBody>
      </p:sp>
      <p:sp>
        <p:nvSpPr>
          <p:cNvPr id="291" name="Google Shape;291;p7"/>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11</a:t>
            </a:fld>
            <a:endParaRPr sz="1200"/>
          </a:p>
        </p:txBody>
      </p:sp>
      <p:sp>
        <p:nvSpPr>
          <p:cNvPr id="292" name="Google Shape;292;p7"/>
          <p:cNvSpPr/>
          <p:nvPr/>
        </p:nvSpPr>
        <p:spPr>
          <a:xfrm>
            <a:off x="1304200" y="1640450"/>
            <a:ext cx="4230000" cy="40011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93" name="Google Shape;293;p7"/>
          <p:cNvPicPr preferRelativeResize="0">
            <a:picLocks noGrp="1"/>
          </p:cNvPicPr>
          <p:nvPr>
            <p:ph type="pic" idx="2"/>
          </p:nvPr>
        </p:nvPicPr>
        <p:blipFill rotWithShape="1">
          <a:blip r:embed="rId3">
            <a:alphaModFix/>
          </a:blip>
          <a:srcRect r="8933"/>
          <a:stretch/>
        </p:blipFill>
        <p:spPr>
          <a:xfrm>
            <a:off x="508000" y="1205425"/>
            <a:ext cx="4606500" cy="4001102"/>
          </a:xfrm>
          <a:prstGeom prst="rect">
            <a:avLst/>
          </a:prstGeom>
          <a:noFill/>
          <a:ln>
            <a:noFill/>
          </a:ln>
        </p:spPr>
      </p:pic>
      <p:sp>
        <p:nvSpPr>
          <p:cNvPr id="294" name="Google Shape;294;p7"/>
          <p:cNvSpPr txBox="1"/>
          <p:nvPr/>
        </p:nvSpPr>
        <p:spPr>
          <a:xfrm>
            <a:off x="6172200" y="502350"/>
            <a:ext cx="5791200" cy="12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b="1">
                <a:solidFill>
                  <a:srgbClr val="0065A4"/>
                </a:solidFill>
                <a:latin typeface="Calibri"/>
                <a:ea typeface="Calibri"/>
                <a:cs typeface="Calibri"/>
                <a:sym typeface="Calibri"/>
              </a:rPr>
              <a:t>More than a Building</a:t>
            </a:r>
            <a:endParaRPr sz="3800" b="1">
              <a:solidFill>
                <a:srgbClr val="0065A4"/>
              </a:solidFill>
              <a:latin typeface="Calibri"/>
              <a:ea typeface="Calibri"/>
              <a:cs typeface="Calibri"/>
              <a:sym typeface="Calibri"/>
            </a:endParaRPr>
          </a:p>
        </p:txBody>
      </p:sp>
      <p:cxnSp>
        <p:nvCxnSpPr>
          <p:cNvPr id="295" name="Google Shape;295;p7"/>
          <p:cNvCxnSpPr/>
          <p:nvPr/>
        </p:nvCxnSpPr>
        <p:spPr>
          <a:xfrm>
            <a:off x="5943600" y="1255475"/>
            <a:ext cx="6288000" cy="0"/>
          </a:xfrm>
          <a:prstGeom prst="straightConnector1">
            <a:avLst/>
          </a:prstGeom>
          <a:noFill/>
          <a:ln w="19050" cap="flat" cmpd="sng">
            <a:solidFill>
              <a:srgbClr val="0065A4"/>
            </a:solidFill>
            <a:prstDash val="solid"/>
            <a:miter lim="800000"/>
            <a:headEnd type="none" w="sm" len="sm"/>
            <a:tailEnd type="none" w="sm" len="sm"/>
          </a:ln>
        </p:spPr>
      </p:cxnSp>
      <p:sp>
        <p:nvSpPr>
          <p:cNvPr id="296" name="Google Shape;296;p7"/>
          <p:cNvSpPr txBox="1"/>
          <p:nvPr/>
        </p:nvSpPr>
        <p:spPr>
          <a:xfrm>
            <a:off x="6172200" y="1411850"/>
            <a:ext cx="5562600" cy="462240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0"/>
              </a:spcAft>
              <a:buNone/>
            </a:pPr>
            <a:r>
              <a:rPr lang="en-US" sz="2200" b="1">
                <a:solidFill>
                  <a:schemeClr val="dk1"/>
                </a:solidFill>
                <a:latin typeface="Calibri"/>
                <a:ea typeface="Calibri"/>
                <a:cs typeface="Calibri"/>
                <a:sym typeface="Calibri"/>
              </a:rPr>
              <a:t>High-performance buildings use less energy and can even generate energy! </a:t>
            </a:r>
            <a:br>
              <a:rPr lang="en-US" sz="2200" b="1">
                <a:solidFill>
                  <a:schemeClr val="dk1"/>
                </a:solidFill>
                <a:latin typeface="Calibri"/>
                <a:ea typeface="Calibri"/>
                <a:cs typeface="Calibri"/>
                <a:sym typeface="Calibri"/>
              </a:rPr>
            </a:br>
            <a:endParaRPr sz="22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Features might include:</a:t>
            </a:r>
            <a:endParaRPr sz="2200">
              <a:solidFill>
                <a:schemeClr val="dk1"/>
              </a:solidFill>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Landscape design</a:t>
            </a:r>
            <a:endParaRPr sz="2200">
              <a:solidFill>
                <a:schemeClr val="dk1"/>
              </a:solidFill>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Passive solar design </a:t>
            </a:r>
            <a:endParaRPr sz="2200">
              <a:solidFill>
                <a:schemeClr val="dk1"/>
              </a:solidFill>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Insulation and building envelope</a:t>
            </a:r>
            <a:endParaRPr sz="2200">
              <a:solidFill>
                <a:schemeClr val="dk1"/>
              </a:solidFill>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Heating, ventilation, and air conditioning (HVAC) systems</a:t>
            </a:r>
            <a:endParaRPr sz="2200">
              <a:solidFill>
                <a:schemeClr val="dk1"/>
              </a:solidFill>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Smart building technology</a:t>
            </a:r>
            <a:endParaRPr sz="2200">
              <a:solidFill>
                <a:schemeClr val="dk1"/>
              </a:solidFill>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Water efficiency</a:t>
            </a:r>
            <a:endParaRPr sz="2200">
              <a:solidFill>
                <a:schemeClr val="dk1"/>
              </a:solidFill>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Renewable energy sources</a:t>
            </a:r>
            <a:endParaRPr sz="22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7"/>
          <p:cNvSpPr/>
          <p:nvPr/>
        </p:nvSpPr>
        <p:spPr>
          <a:xfrm>
            <a:off x="7434200" y="1426700"/>
            <a:ext cx="4230000" cy="4001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3" name="Google Shape;303;p37"/>
          <p:cNvSpPr txBox="1">
            <a:spLocks noGrp="1"/>
          </p:cNvSpPr>
          <p:nvPr>
            <p:ph type="title" idx="4294967295"/>
          </p:nvPr>
        </p:nvSpPr>
        <p:spPr>
          <a:xfrm>
            <a:off x="339375" y="1508375"/>
            <a:ext cx="4995600" cy="526500"/>
          </a:xfrm>
          <a:prstGeom prst="rect">
            <a:avLst/>
          </a:prstGeom>
          <a:noFill/>
          <a:ln>
            <a:noFill/>
          </a:ln>
        </p:spPr>
        <p:txBody>
          <a:bodyPr spcFirstLastPara="1" wrap="square" lIns="0" tIns="0" rIns="0" bIns="0" anchor="t" anchorCtr="0">
            <a:spAutoFit/>
          </a:bodyPr>
          <a:lstStyle/>
          <a:p>
            <a:pPr marL="4763" lvl="0" indent="-4763" algn="l" rtl="0">
              <a:lnSpc>
                <a:spcPct val="90000"/>
              </a:lnSpc>
              <a:spcBef>
                <a:spcPts val="0"/>
              </a:spcBef>
              <a:spcAft>
                <a:spcPts val="0"/>
              </a:spcAft>
              <a:buClr>
                <a:srgbClr val="0065A4"/>
              </a:buClr>
              <a:buSzPts val="4800"/>
              <a:buFont typeface="Calibri"/>
              <a:buNone/>
            </a:pPr>
            <a:r>
              <a:rPr lang="en-US" sz="3800"/>
              <a:t>Certifications</a:t>
            </a:r>
            <a:endParaRPr sz="3800"/>
          </a:p>
        </p:txBody>
      </p:sp>
      <p:sp>
        <p:nvSpPr>
          <p:cNvPr id="304" name="Google Shape;304;p37"/>
          <p:cNvSpPr txBox="1">
            <a:spLocks noGrp="1"/>
          </p:cNvSpPr>
          <p:nvPr>
            <p:ph type="body" idx="4294967295"/>
          </p:nvPr>
        </p:nvSpPr>
        <p:spPr>
          <a:xfrm>
            <a:off x="339375" y="2458825"/>
            <a:ext cx="5391300" cy="2586000"/>
          </a:xfrm>
          <a:prstGeom prst="rect">
            <a:avLst/>
          </a:prstGeom>
          <a:noFill/>
          <a:ln>
            <a:noFill/>
          </a:ln>
        </p:spPr>
        <p:txBody>
          <a:bodyPr spcFirstLastPara="1" wrap="square" lIns="0" tIns="0" rIns="91425" bIns="0" anchor="t" anchorCtr="0">
            <a:spAutoFit/>
          </a:bodyPr>
          <a:lstStyle/>
          <a:p>
            <a:pPr marL="457200" lvl="0" indent="-342900" algn="l" rtl="0">
              <a:lnSpc>
                <a:spcPct val="100000"/>
              </a:lnSpc>
              <a:spcBef>
                <a:spcPts val="0"/>
              </a:spcBef>
              <a:spcAft>
                <a:spcPts val="0"/>
              </a:spcAft>
              <a:buSzPts val="1800"/>
              <a:buChar char="●"/>
            </a:pPr>
            <a:r>
              <a:rPr lang="en-US" sz="2400" b="1">
                <a:solidFill>
                  <a:schemeClr val="dk1"/>
                </a:solidFill>
              </a:rPr>
              <a:t>LEED </a:t>
            </a:r>
            <a:r>
              <a:rPr lang="en-US" sz="2400" b="1"/>
              <a:t>certification</a:t>
            </a:r>
            <a:r>
              <a:rPr lang="en-US" sz="2400" b="1">
                <a:solidFill>
                  <a:schemeClr val="dk1"/>
                </a:solidFill>
              </a:rPr>
              <a:t> </a:t>
            </a:r>
            <a:r>
              <a:rPr lang="en-US" sz="2400">
                <a:solidFill>
                  <a:schemeClr val="dk1"/>
                </a:solidFill>
              </a:rPr>
              <a:t>(Leadership in Energy and Environmental Design) focuses on sustainability and promotes eco-friendly practices.</a:t>
            </a:r>
            <a:endParaRPr sz="2400"/>
          </a:p>
          <a:p>
            <a:pPr marL="457200" lvl="0" indent="0" algn="l" rtl="0">
              <a:lnSpc>
                <a:spcPct val="100000"/>
              </a:lnSpc>
              <a:spcBef>
                <a:spcPts val="0"/>
              </a:spcBef>
              <a:spcAft>
                <a:spcPts val="0"/>
              </a:spcAft>
              <a:buNone/>
            </a:pPr>
            <a:endParaRPr sz="2400">
              <a:solidFill>
                <a:schemeClr val="dk1"/>
              </a:solidFill>
            </a:endParaRPr>
          </a:p>
          <a:p>
            <a:pPr marL="457200" lvl="0" indent="-342900" algn="l" rtl="0">
              <a:lnSpc>
                <a:spcPct val="100000"/>
              </a:lnSpc>
              <a:spcBef>
                <a:spcPts val="0"/>
              </a:spcBef>
              <a:spcAft>
                <a:spcPts val="0"/>
              </a:spcAft>
              <a:buClr>
                <a:schemeClr val="dk1"/>
              </a:buClr>
              <a:buSzPts val="1800"/>
              <a:buChar char="●"/>
            </a:pPr>
            <a:r>
              <a:rPr lang="en-US" sz="2400" b="1">
                <a:solidFill>
                  <a:schemeClr val="dk1"/>
                </a:solidFill>
              </a:rPr>
              <a:t>Passive House </a:t>
            </a:r>
            <a:r>
              <a:rPr lang="en-US" sz="2400">
                <a:solidFill>
                  <a:schemeClr val="dk1"/>
                </a:solidFill>
              </a:rPr>
              <a:t>design focuses on energy efficiency.</a:t>
            </a:r>
            <a:endParaRPr sz="2400">
              <a:solidFill>
                <a:schemeClr val="dk1"/>
              </a:solidFill>
            </a:endParaRPr>
          </a:p>
        </p:txBody>
      </p:sp>
      <p:sp>
        <p:nvSpPr>
          <p:cNvPr id="305" name="Google Shape;305;p37"/>
          <p:cNvSpPr txBox="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4: High-Performance Buildings</a:t>
            </a:r>
            <a:endParaRPr sz="1200" b="1" i="0" u="none" strike="noStrike" cap="none">
              <a:solidFill>
                <a:srgbClr val="FFFFFF"/>
              </a:solidFill>
              <a:latin typeface="Calibri"/>
              <a:ea typeface="Calibri"/>
              <a:cs typeface="Calibri"/>
              <a:sym typeface="Calibri"/>
            </a:endParaRPr>
          </a:p>
        </p:txBody>
      </p:sp>
      <p:pic>
        <p:nvPicPr>
          <p:cNvPr id="306" name="Google Shape;306;p37" descr="A close-up of a glass window&#10;&#10;Description automatically generated"/>
          <p:cNvPicPr preferRelativeResize="0"/>
          <p:nvPr/>
        </p:nvPicPr>
        <p:blipFill rotWithShape="1">
          <a:blip r:embed="rId3">
            <a:alphaModFix/>
          </a:blip>
          <a:srcRect l="15822" t="4187" r="6957" b="4187"/>
          <a:stretch/>
        </p:blipFill>
        <p:spPr>
          <a:xfrm>
            <a:off x="6638000" y="955500"/>
            <a:ext cx="4606500" cy="4001099"/>
          </a:xfrm>
          <a:prstGeom prst="rect">
            <a:avLst/>
          </a:prstGeom>
          <a:noFill/>
          <a:ln>
            <a:noFill/>
          </a:ln>
        </p:spPr>
      </p:pic>
      <p:sp>
        <p:nvSpPr>
          <p:cNvPr id="307" name="Google Shape;307;p37"/>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12</a:t>
            </a:fld>
            <a:endParaRPr/>
          </a:p>
        </p:txBody>
      </p:sp>
      <p:cxnSp>
        <p:nvCxnSpPr>
          <p:cNvPr id="308" name="Google Shape;308;p37"/>
          <p:cNvCxnSpPr/>
          <p:nvPr/>
        </p:nvCxnSpPr>
        <p:spPr>
          <a:xfrm rot="10800000" flipH="1">
            <a:off x="0" y="2251375"/>
            <a:ext cx="5442900" cy="3000"/>
          </a:xfrm>
          <a:prstGeom prst="straightConnector1">
            <a:avLst/>
          </a:prstGeom>
          <a:noFill/>
          <a:ln w="19050" cap="flat" cmpd="sng">
            <a:solidFill>
              <a:srgbClr val="0065A4"/>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title"/>
          </p:nvPr>
        </p:nvSpPr>
        <p:spPr>
          <a:xfrm>
            <a:off x="304800" y="2169350"/>
            <a:ext cx="5791200" cy="1052700"/>
          </a:xfrm>
          <a:prstGeom prst="rect">
            <a:avLst/>
          </a:prstGeom>
          <a:noFill/>
          <a:ln>
            <a:noFill/>
          </a:ln>
        </p:spPr>
        <p:txBody>
          <a:bodyPr spcFirstLastPara="1" wrap="square" lIns="0" tIns="0" rIns="0" bIns="0" anchor="t" anchorCtr="0">
            <a:spAutoFit/>
          </a:bodyPr>
          <a:lstStyle/>
          <a:p>
            <a:pPr marL="4763" lvl="0" indent="-4763" algn="l" rtl="0">
              <a:lnSpc>
                <a:spcPct val="90000"/>
              </a:lnSpc>
              <a:spcBef>
                <a:spcPts val="0"/>
              </a:spcBef>
              <a:spcAft>
                <a:spcPts val="0"/>
              </a:spcAft>
              <a:buClr>
                <a:srgbClr val="0065A4"/>
              </a:buClr>
              <a:buSzPts val="4800"/>
              <a:buFont typeface="Calibri"/>
              <a:buNone/>
            </a:pPr>
            <a:r>
              <a:rPr lang="en-US" sz="3800"/>
              <a:t>Careers in </a:t>
            </a:r>
            <a:r>
              <a:rPr lang="en-US"/>
              <a:t>Energy-Efficient</a:t>
            </a:r>
            <a:r>
              <a:rPr lang="en-US" sz="3800"/>
              <a:t> Construction</a:t>
            </a:r>
            <a:endParaRPr sz="3800"/>
          </a:p>
        </p:txBody>
      </p:sp>
      <p:sp>
        <p:nvSpPr>
          <p:cNvPr id="315" name="Google Shape;315;p36"/>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13</a:t>
            </a:fld>
            <a:endParaRPr sz="1200"/>
          </a:p>
        </p:txBody>
      </p:sp>
      <p:sp>
        <p:nvSpPr>
          <p:cNvPr id="316" name="Google Shape;316;p36"/>
          <p:cNvSpPr txBox="1">
            <a:spLocks noGrp="1"/>
          </p:cNvSpPr>
          <p:nvPr>
            <p:ph type="body" idx="1"/>
          </p:nvPr>
        </p:nvSpPr>
        <p:spPr>
          <a:xfrm>
            <a:off x="6652975" y="868500"/>
            <a:ext cx="4896600" cy="4718195"/>
          </a:xfrm>
          <a:prstGeom prst="rect">
            <a:avLst/>
          </a:prstGeom>
        </p:spPr>
        <p:txBody>
          <a:bodyPr spcFirstLastPara="1" wrap="square" lIns="91425" tIns="0" rIns="91425" bIns="45700" anchor="t" anchorCtr="0">
            <a:spAutoFit/>
          </a:bodyPr>
          <a:lstStyle/>
          <a:p>
            <a:pPr marL="342900" lvl="0" indent="-368300" algn="l" rtl="0">
              <a:lnSpc>
                <a:spcPct val="115000"/>
              </a:lnSpc>
              <a:spcBef>
                <a:spcPts val="0"/>
              </a:spcBef>
              <a:spcAft>
                <a:spcPts val="0"/>
              </a:spcAft>
              <a:buSzPts val="2400"/>
              <a:buFont typeface="Calibri"/>
              <a:buChar char="•"/>
            </a:pPr>
            <a:r>
              <a:rPr lang="en-US" sz="2400" dirty="0"/>
              <a:t>Architects and designers</a:t>
            </a:r>
            <a:endParaRPr sz="2400" dirty="0"/>
          </a:p>
          <a:p>
            <a:pPr marL="342900" lvl="0" indent="-368300" algn="l" rtl="0">
              <a:lnSpc>
                <a:spcPct val="115000"/>
              </a:lnSpc>
              <a:spcBef>
                <a:spcPts val="0"/>
              </a:spcBef>
              <a:spcAft>
                <a:spcPts val="0"/>
              </a:spcAft>
              <a:buSzPts val="2400"/>
              <a:buFont typeface="Calibri"/>
              <a:buChar char="•"/>
            </a:pPr>
            <a:r>
              <a:rPr lang="en-US" sz="2400" dirty="0"/>
              <a:t>Engineers</a:t>
            </a:r>
            <a:endParaRPr sz="2400" dirty="0"/>
          </a:p>
          <a:p>
            <a:pPr marL="342900" lvl="0" indent="-368300" algn="l" rtl="0">
              <a:lnSpc>
                <a:spcPct val="115000"/>
              </a:lnSpc>
              <a:spcBef>
                <a:spcPts val="0"/>
              </a:spcBef>
              <a:spcAft>
                <a:spcPts val="0"/>
              </a:spcAft>
              <a:buSzPts val="2400"/>
              <a:buFont typeface="Calibri"/>
              <a:buChar char="•"/>
            </a:pPr>
            <a:r>
              <a:rPr lang="en-US" sz="2400" dirty="0"/>
              <a:t>Building contractors</a:t>
            </a:r>
            <a:endParaRPr sz="2400" dirty="0"/>
          </a:p>
          <a:p>
            <a:pPr marL="342900" lvl="0" indent="-368300" algn="l" rtl="0">
              <a:lnSpc>
                <a:spcPct val="115000"/>
              </a:lnSpc>
              <a:spcBef>
                <a:spcPts val="0"/>
              </a:spcBef>
              <a:spcAft>
                <a:spcPts val="0"/>
              </a:spcAft>
              <a:buSzPts val="2400"/>
              <a:buFont typeface="Calibri"/>
              <a:buChar char="•"/>
            </a:pPr>
            <a:r>
              <a:rPr lang="en-US" sz="2400" dirty="0"/>
              <a:t>Equipment operators</a:t>
            </a:r>
            <a:endParaRPr sz="2400" dirty="0"/>
          </a:p>
          <a:p>
            <a:pPr marL="342900" lvl="0" indent="-368300" algn="l" rtl="0">
              <a:lnSpc>
                <a:spcPct val="115000"/>
              </a:lnSpc>
              <a:spcBef>
                <a:spcPts val="0"/>
              </a:spcBef>
              <a:spcAft>
                <a:spcPts val="0"/>
              </a:spcAft>
              <a:buSzPts val="2400"/>
              <a:buFont typeface="Calibri"/>
              <a:buChar char="•"/>
            </a:pPr>
            <a:r>
              <a:rPr lang="en-US" sz="2400" dirty="0"/>
              <a:t>Carpenters, electricians, plumbers</a:t>
            </a:r>
            <a:endParaRPr sz="2400" dirty="0"/>
          </a:p>
          <a:p>
            <a:pPr marL="342900" lvl="0" indent="-368300" algn="l" rtl="0">
              <a:lnSpc>
                <a:spcPct val="115000"/>
              </a:lnSpc>
              <a:spcBef>
                <a:spcPts val="0"/>
              </a:spcBef>
              <a:spcAft>
                <a:spcPts val="0"/>
              </a:spcAft>
              <a:buSzPts val="2400"/>
              <a:buFont typeface="Calibri"/>
              <a:buChar char="•"/>
            </a:pPr>
            <a:r>
              <a:rPr lang="en-US" sz="2400" dirty="0"/>
              <a:t>Roofers</a:t>
            </a:r>
            <a:endParaRPr sz="2400" dirty="0"/>
          </a:p>
          <a:p>
            <a:pPr marL="342900" lvl="0" indent="-368300" algn="l" rtl="0">
              <a:lnSpc>
                <a:spcPct val="115000"/>
              </a:lnSpc>
              <a:spcBef>
                <a:spcPts val="0"/>
              </a:spcBef>
              <a:spcAft>
                <a:spcPts val="0"/>
              </a:spcAft>
              <a:buSzPts val="2400"/>
              <a:buFont typeface="Calibri"/>
              <a:buChar char="•"/>
            </a:pPr>
            <a:r>
              <a:rPr lang="en-US" sz="2400" dirty="0"/>
              <a:t>Insulators</a:t>
            </a:r>
            <a:endParaRPr sz="2400" dirty="0"/>
          </a:p>
          <a:p>
            <a:pPr marL="342900" lvl="0" indent="-368300" algn="l" rtl="0">
              <a:lnSpc>
                <a:spcPct val="115000"/>
              </a:lnSpc>
              <a:spcBef>
                <a:spcPts val="0"/>
              </a:spcBef>
              <a:spcAft>
                <a:spcPts val="0"/>
              </a:spcAft>
              <a:buSzPts val="2400"/>
              <a:buFont typeface="Calibri"/>
              <a:buChar char="•"/>
            </a:pPr>
            <a:r>
              <a:rPr lang="en-US" sz="2400" dirty="0"/>
              <a:t>HVAC contractors</a:t>
            </a:r>
            <a:endParaRPr sz="2400" dirty="0"/>
          </a:p>
          <a:p>
            <a:pPr marL="342900" lvl="0" indent="-368300" algn="l" rtl="0">
              <a:lnSpc>
                <a:spcPct val="115000"/>
              </a:lnSpc>
              <a:spcBef>
                <a:spcPts val="0"/>
              </a:spcBef>
              <a:spcAft>
                <a:spcPts val="0"/>
              </a:spcAft>
              <a:buSzPts val="2400"/>
              <a:buFont typeface="Calibri"/>
              <a:buChar char="•"/>
            </a:pPr>
            <a:r>
              <a:rPr lang="en-US" sz="2400" dirty="0"/>
              <a:t>Building automation contractors</a:t>
            </a:r>
          </a:p>
          <a:p>
            <a:pPr marL="342900" lvl="0" indent="-368300" algn="l" rtl="0">
              <a:lnSpc>
                <a:spcPct val="115000"/>
              </a:lnSpc>
              <a:spcBef>
                <a:spcPts val="0"/>
              </a:spcBef>
              <a:spcAft>
                <a:spcPts val="0"/>
              </a:spcAft>
              <a:buSzPts val="2400"/>
              <a:buFont typeface="Calibri"/>
              <a:buChar char="•"/>
            </a:pPr>
            <a:r>
              <a:rPr lang="en-US" sz="2400" dirty="0"/>
              <a:t>Building inspectors</a:t>
            </a:r>
            <a:endParaRPr sz="2400" dirty="0"/>
          </a:p>
          <a:p>
            <a:pPr marL="342900" lvl="0" indent="-368300" algn="l" rtl="0">
              <a:lnSpc>
                <a:spcPct val="115000"/>
              </a:lnSpc>
              <a:spcBef>
                <a:spcPts val="0"/>
              </a:spcBef>
              <a:spcAft>
                <a:spcPts val="0"/>
              </a:spcAft>
              <a:buSzPts val="2400"/>
              <a:buFont typeface="Calibri"/>
              <a:buChar char="•"/>
            </a:pPr>
            <a:r>
              <a:rPr lang="en-US" sz="2400" dirty="0"/>
              <a:t>And more!</a:t>
            </a:r>
            <a:endParaRPr sz="2400" dirty="0"/>
          </a:p>
        </p:txBody>
      </p:sp>
      <p:sp>
        <p:nvSpPr>
          <p:cNvPr id="317" name="Google Shape;317;p36"/>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4: High-Performance Buildings</a:t>
            </a:r>
            <a:endParaRPr sz="1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8"/>
          <p:cNvSpPr txBox="1">
            <a:spLocks noGrp="1"/>
          </p:cNvSpPr>
          <p:nvPr>
            <p:ph type="title"/>
          </p:nvPr>
        </p:nvSpPr>
        <p:spPr>
          <a:xfrm>
            <a:off x="1943100" y="228600"/>
            <a:ext cx="9944100" cy="526500"/>
          </a:xfrm>
          <a:prstGeom prst="rect">
            <a:avLst/>
          </a:prstGeom>
          <a:noFill/>
          <a:ln>
            <a:noFill/>
          </a:ln>
        </p:spPr>
        <p:txBody>
          <a:bodyPr spcFirstLastPara="1" wrap="square" lIns="0" tIns="0" rIns="0" bIns="0" anchor="t" anchorCtr="0">
            <a:spAutoFit/>
          </a:bodyPr>
          <a:lstStyle/>
          <a:p>
            <a:pPr marL="4763" lvl="0" indent="-4763" algn="l" rtl="0">
              <a:lnSpc>
                <a:spcPct val="90000"/>
              </a:lnSpc>
              <a:spcBef>
                <a:spcPts val="0"/>
              </a:spcBef>
              <a:spcAft>
                <a:spcPts val="0"/>
              </a:spcAft>
              <a:buClr>
                <a:srgbClr val="0065A4"/>
              </a:buClr>
              <a:buSzPts val="4800"/>
              <a:buFont typeface="Calibri"/>
              <a:buNone/>
            </a:pPr>
            <a:r>
              <a:rPr lang="en-US" sz="3800"/>
              <a:t>Today’s Group Activity</a:t>
            </a:r>
            <a:endParaRPr sz="3800"/>
          </a:p>
        </p:txBody>
      </p:sp>
      <p:sp>
        <p:nvSpPr>
          <p:cNvPr id="324" name="Google Shape;324;p38"/>
          <p:cNvSpPr txBox="1">
            <a:spLocks noGrp="1"/>
          </p:cNvSpPr>
          <p:nvPr>
            <p:ph type="body" idx="1"/>
          </p:nvPr>
        </p:nvSpPr>
        <p:spPr>
          <a:xfrm>
            <a:off x="6447998" y="1127508"/>
            <a:ext cx="5309100" cy="728700"/>
          </a:xfrm>
          <a:prstGeom prst="rect">
            <a:avLst/>
          </a:prstGeom>
          <a:noFill/>
          <a:ln>
            <a:noFill/>
          </a:ln>
        </p:spPr>
        <p:txBody>
          <a:bodyPr spcFirstLastPara="1" wrap="square" lIns="91425" tIns="0" rIns="91425" bIns="45700" anchor="t" anchorCtr="0">
            <a:spAutoFit/>
          </a:bodyPr>
          <a:lstStyle/>
          <a:p>
            <a:pPr marL="0" lvl="0" indent="0" algn="l" rtl="0">
              <a:lnSpc>
                <a:spcPct val="90000"/>
              </a:lnSpc>
              <a:spcBef>
                <a:spcPts val="0"/>
              </a:spcBef>
              <a:spcAft>
                <a:spcPts val="0"/>
              </a:spcAft>
              <a:buSzPts val="2000"/>
              <a:buNone/>
            </a:pPr>
            <a:endParaRPr sz="2000"/>
          </a:p>
          <a:p>
            <a:pPr marL="228600" lvl="0" indent="-101600" algn="l" rtl="0">
              <a:lnSpc>
                <a:spcPct val="90000"/>
              </a:lnSpc>
              <a:spcBef>
                <a:spcPts val="1000"/>
              </a:spcBef>
              <a:spcAft>
                <a:spcPts val="0"/>
              </a:spcAft>
              <a:buSzPts val="2000"/>
              <a:buNone/>
            </a:pPr>
            <a:endParaRPr sz="2000"/>
          </a:p>
        </p:txBody>
      </p:sp>
      <p:sp>
        <p:nvSpPr>
          <p:cNvPr id="325" name="Google Shape;325;p38"/>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4: High-Performance Buildings</a:t>
            </a:r>
            <a:endParaRPr sz="1200" b="1" i="0" u="none" strike="noStrike" cap="none">
              <a:solidFill>
                <a:srgbClr val="FFFFFF"/>
              </a:solidFill>
              <a:latin typeface="Calibri"/>
              <a:ea typeface="Calibri"/>
              <a:cs typeface="Calibri"/>
              <a:sym typeface="Calibri"/>
            </a:endParaRPr>
          </a:p>
        </p:txBody>
      </p:sp>
      <p:sp>
        <p:nvSpPr>
          <p:cNvPr id="326" name="Google Shape;326;p3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14</a:t>
            </a:fld>
            <a:endParaRPr sz="1200"/>
          </a:p>
        </p:txBody>
      </p:sp>
      <p:sp>
        <p:nvSpPr>
          <p:cNvPr id="327" name="Google Shape;327;p38"/>
          <p:cNvSpPr txBox="1"/>
          <p:nvPr/>
        </p:nvSpPr>
        <p:spPr>
          <a:xfrm>
            <a:off x="1943100" y="1127750"/>
            <a:ext cx="99441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600" i="1" strike="noStrike" cap="none">
                <a:solidFill>
                  <a:srgbClr val="38761D"/>
                </a:solidFill>
                <a:latin typeface="Calibri"/>
                <a:ea typeface="Calibri"/>
                <a:cs typeface="Calibri"/>
                <a:sym typeface="Calibri"/>
              </a:rPr>
              <a:t>Design Green Buildings for Different Climates</a:t>
            </a:r>
            <a:endParaRPr sz="2600" i="1" strike="noStrike" cap="none">
              <a:solidFill>
                <a:srgbClr val="38761D"/>
              </a:solidFill>
            </a:endParaRPr>
          </a:p>
        </p:txBody>
      </p:sp>
      <p:pic>
        <p:nvPicPr>
          <p:cNvPr id="328" name="Google Shape;328;p38" descr="A house in the snow&#10;&#10;Description automatically generated"/>
          <p:cNvPicPr preferRelativeResize="0"/>
          <p:nvPr/>
        </p:nvPicPr>
        <p:blipFill rotWithShape="1">
          <a:blip r:embed="rId3">
            <a:alphaModFix/>
          </a:blip>
          <a:srcRect/>
          <a:stretch/>
        </p:blipFill>
        <p:spPr>
          <a:xfrm>
            <a:off x="434811" y="1777652"/>
            <a:ext cx="2636727" cy="3955091"/>
          </a:xfrm>
          <a:prstGeom prst="rect">
            <a:avLst/>
          </a:prstGeom>
          <a:noFill/>
          <a:ln>
            <a:noFill/>
          </a:ln>
        </p:spPr>
      </p:pic>
      <p:pic>
        <p:nvPicPr>
          <p:cNvPr id="329" name="Google Shape;329;p38" descr="A house with a flag flying in the air&#10;&#10;Description automatically generated"/>
          <p:cNvPicPr preferRelativeResize="0"/>
          <p:nvPr/>
        </p:nvPicPr>
        <p:blipFill rotWithShape="1">
          <a:blip r:embed="rId4">
            <a:alphaModFix/>
          </a:blip>
          <a:srcRect l="49463" r="388"/>
          <a:stretch/>
        </p:blipFill>
        <p:spPr>
          <a:xfrm>
            <a:off x="3361453" y="1777652"/>
            <a:ext cx="2636728" cy="3955092"/>
          </a:xfrm>
          <a:prstGeom prst="rect">
            <a:avLst/>
          </a:prstGeom>
          <a:noFill/>
          <a:ln>
            <a:noFill/>
          </a:ln>
        </p:spPr>
      </p:pic>
      <p:pic>
        <p:nvPicPr>
          <p:cNvPr id="330" name="Google Shape;330;p38" descr="A wooden hut with a thatched roof&#10;&#10;Description automatically generated"/>
          <p:cNvPicPr preferRelativeResize="0"/>
          <p:nvPr/>
        </p:nvPicPr>
        <p:blipFill rotWithShape="1">
          <a:blip r:embed="rId5">
            <a:alphaModFix/>
          </a:blip>
          <a:srcRect l="48696" r="6859"/>
          <a:stretch/>
        </p:blipFill>
        <p:spPr>
          <a:xfrm>
            <a:off x="6288095" y="1777652"/>
            <a:ext cx="2636729" cy="3955093"/>
          </a:xfrm>
          <a:prstGeom prst="rect">
            <a:avLst/>
          </a:prstGeom>
          <a:noFill/>
          <a:ln>
            <a:noFill/>
          </a:ln>
        </p:spPr>
      </p:pic>
      <p:pic>
        <p:nvPicPr>
          <p:cNvPr id="331" name="Google Shape;331;p38" descr="A house with a white picket fence&#10;&#10;Description automatically generated"/>
          <p:cNvPicPr preferRelativeResize="0"/>
          <p:nvPr/>
        </p:nvPicPr>
        <p:blipFill rotWithShape="1">
          <a:blip r:embed="rId6">
            <a:alphaModFix/>
          </a:blip>
          <a:srcRect l="11602" r="43954"/>
          <a:stretch/>
        </p:blipFill>
        <p:spPr>
          <a:xfrm>
            <a:off x="9214737" y="1777652"/>
            <a:ext cx="2636729" cy="3955093"/>
          </a:xfrm>
          <a:prstGeom prst="rect">
            <a:avLst/>
          </a:prstGeom>
          <a:noFill/>
          <a:ln>
            <a:noFill/>
          </a:ln>
        </p:spPr>
      </p:pic>
      <p:sp>
        <p:nvSpPr>
          <p:cNvPr id="332" name="Google Shape;332;p38"/>
          <p:cNvSpPr txBox="1"/>
          <p:nvPr/>
        </p:nvSpPr>
        <p:spPr>
          <a:xfrm>
            <a:off x="1014575" y="5783264"/>
            <a:ext cx="1477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Cold Climate</a:t>
            </a:r>
            <a:endParaRPr sz="1800" b="1">
              <a:latin typeface="Calibri"/>
              <a:ea typeface="Calibri"/>
              <a:cs typeface="Calibri"/>
              <a:sym typeface="Calibri"/>
            </a:endParaRPr>
          </a:p>
        </p:txBody>
      </p:sp>
      <p:sp>
        <p:nvSpPr>
          <p:cNvPr id="333" name="Google Shape;333;p38"/>
          <p:cNvSpPr txBox="1"/>
          <p:nvPr/>
        </p:nvSpPr>
        <p:spPr>
          <a:xfrm>
            <a:off x="3762658" y="5783276"/>
            <a:ext cx="1671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Desert Climate</a:t>
            </a:r>
            <a:endParaRPr sz="1800" b="1">
              <a:latin typeface="Calibri"/>
              <a:ea typeface="Calibri"/>
              <a:cs typeface="Calibri"/>
              <a:sym typeface="Calibri"/>
            </a:endParaRPr>
          </a:p>
        </p:txBody>
      </p:sp>
      <p:sp>
        <p:nvSpPr>
          <p:cNvPr id="334" name="Google Shape;334;p38"/>
          <p:cNvSpPr txBox="1"/>
          <p:nvPr/>
        </p:nvSpPr>
        <p:spPr>
          <a:xfrm>
            <a:off x="6704523" y="5783275"/>
            <a:ext cx="18039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Tropical Climate</a:t>
            </a:r>
            <a:endParaRPr sz="1800" b="1">
              <a:latin typeface="Calibri"/>
              <a:ea typeface="Calibri"/>
              <a:cs typeface="Calibri"/>
              <a:sym typeface="Calibri"/>
            </a:endParaRPr>
          </a:p>
        </p:txBody>
      </p:sp>
      <p:sp>
        <p:nvSpPr>
          <p:cNvPr id="335" name="Google Shape;335;p38"/>
          <p:cNvSpPr txBox="1"/>
          <p:nvPr/>
        </p:nvSpPr>
        <p:spPr>
          <a:xfrm>
            <a:off x="9648849" y="5783275"/>
            <a:ext cx="1768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Coastal Climate</a:t>
            </a:r>
            <a:endParaRPr sz="1800" b="1">
              <a:latin typeface="Calibri"/>
              <a:ea typeface="Calibri"/>
              <a:cs typeface="Calibri"/>
              <a:sym typeface="Calibri"/>
            </a:endParaRPr>
          </a:p>
        </p:txBody>
      </p:sp>
      <p:pic>
        <p:nvPicPr>
          <p:cNvPr id="336" name="Google Shape;336;p38"/>
          <p:cNvPicPr preferRelativeResize="0"/>
          <p:nvPr/>
        </p:nvPicPr>
        <p:blipFill rotWithShape="1">
          <a:blip r:embed="rId7">
            <a:alphaModFix/>
          </a:blip>
          <a:srcRect/>
          <a:stretch/>
        </p:blipFill>
        <p:spPr>
          <a:xfrm>
            <a:off x="800103" y="228603"/>
            <a:ext cx="937575" cy="891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11"/>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343" name="Google Shape;343;p11"/>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344" name="Google Shape;344;p11"/>
          <p:cNvSpPr txBox="1">
            <a:spLocks noGrp="1"/>
          </p:cNvSpPr>
          <p:nvPr>
            <p:ph type="title" idx="4294967295"/>
          </p:nvPr>
        </p:nvSpPr>
        <p:spPr>
          <a:xfrm>
            <a:off x="1371600" y="2479950"/>
            <a:ext cx="4139700" cy="5265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0065A4"/>
              </a:buClr>
              <a:buSzPts val="4800"/>
              <a:buFont typeface="Calibri"/>
              <a:buNone/>
            </a:pPr>
            <a:r>
              <a:rPr lang="en-US" sz="3800"/>
              <a:t>Group Presentations</a:t>
            </a:r>
            <a:endParaRPr sz="3800"/>
          </a:p>
        </p:txBody>
      </p:sp>
      <p:sp>
        <p:nvSpPr>
          <p:cNvPr id="345" name="Google Shape;345;p11"/>
          <p:cNvSpPr txBox="1">
            <a:spLocks noGrp="1"/>
          </p:cNvSpPr>
          <p:nvPr>
            <p:ph type="body" idx="4294967295"/>
          </p:nvPr>
        </p:nvSpPr>
        <p:spPr>
          <a:xfrm>
            <a:off x="6487275" y="1579050"/>
            <a:ext cx="5054100" cy="3242700"/>
          </a:xfrm>
          <a:prstGeom prst="rect">
            <a:avLst/>
          </a:prstGeom>
          <a:noFill/>
          <a:ln>
            <a:noFill/>
          </a:ln>
        </p:spPr>
        <p:txBody>
          <a:bodyPr spcFirstLastPara="1" wrap="square" lIns="91425" tIns="0" rIns="91425" bIns="182875" anchor="t" anchorCtr="0">
            <a:spAutoFit/>
          </a:bodyPr>
          <a:lstStyle/>
          <a:p>
            <a:pPr marL="457200" lvl="0" indent="-342900" algn="l" rtl="0">
              <a:lnSpc>
                <a:spcPct val="100000"/>
              </a:lnSpc>
              <a:spcBef>
                <a:spcPts val="1000"/>
              </a:spcBef>
              <a:spcAft>
                <a:spcPts val="0"/>
              </a:spcAft>
              <a:buSzPts val="1800"/>
              <a:buChar char="●"/>
            </a:pPr>
            <a:r>
              <a:rPr lang="en-US" sz="2600"/>
              <a:t>How is your climate challenging for energy-efficient buildings?</a:t>
            </a:r>
            <a:endParaRPr sz="2600"/>
          </a:p>
          <a:p>
            <a:pPr marL="457200" lvl="0" indent="-342900" algn="l" rtl="0">
              <a:lnSpc>
                <a:spcPct val="100000"/>
              </a:lnSpc>
              <a:spcBef>
                <a:spcPts val="1000"/>
              </a:spcBef>
              <a:spcAft>
                <a:spcPts val="0"/>
              </a:spcAft>
              <a:buSzPts val="1800"/>
              <a:buChar char="●"/>
            </a:pPr>
            <a:r>
              <a:rPr lang="en-US" sz="2600"/>
              <a:t>What energy-efficient features does your design include?</a:t>
            </a:r>
            <a:endParaRPr sz="2600"/>
          </a:p>
          <a:p>
            <a:pPr marL="457200" lvl="0" indent="-342900" algn="l" rtl="0">
              <a:lnSpc>
                <a:spcPct val="100000"/>
              </a:lnSpc>
              <a:spcBef>
                <a:spcPts val="1000"/>
              </a:spcBef>
              <a:spcAft>
                <a:spcPts val="1000"/>
              </a:spcAft>
              <a:buSzPts val="1800"/>
              <a:buChar char="●"/>
            </a:pPr>
            <a:r>
              <a:rPr lang="en-US" sz="2600"/>
              <a:t>How do these features make your building a high-performance building?</a:t>
            </a:r>
            <a:endParaRPr sz="2600"/>
          </a:p>
        </p:txBody>
      </p:sp>
      <p:sp>
        <p:nvSpPr>
          <p:cNvPr id="346" name="Google Shape;346;p11"/>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15</a:t>
            </a:fld>
            <a:endParaRPr sz="1200"/>
          </a:p>
        </p:txBody>
      </p:sp>
      <p:sp>
        <p:nvSpPr>
          <p:cNvPr id="347" name="Google Shape;347;p11"/>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4: High-Performance Buildings</a:t>
            </a:r>
            <a:endParaRPr sz="1200"/>
          </a:p>
        </p:txBody>
      </p:sp>
      <p:pic>
        <p:nvPicPr>
          <p:cNvPr id="348" name="Google Shape;348;p11"/>
          <p:cNvPicPr preferRelativeResize="0"/>
          <p:nvPr/>
        </p:nvPicPr>
        <p:blipFill rotWithShape="1">
          <a:blip r:embed="rId3">
            <a:alphaModFix/>
          </a:blip>
          <a:srcRect/>
          <a:stretch/>
        </p:blipFill>
        <p:spPr>
          <a:xfrm>
            <a:off x="228603" y="2297566"/>
            <a:ext cx="937575" cy="891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316e2df0274_0_0"/>
          <p:cNvSpPr txBox="1">
            <a:spLocks noGrp="1"/>
          </p:cNvSpPr>
          <p:nvPr>
            <p:ph type="sldNum" idx="3"/>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16</a:t>
            </a:fld>
            <a:endParaRPr/>
          </a:p>
        </p:txBody>
      </p:sp>
      <p:sp>
        <p:nvSpPr>
          <p:cNvPr id="355" name="Google Shape;355;g316e2df0274_0_0"/>
          <p:cNvSpPr txBox="1">
            <a:spLocks noGrp="1"/>
          </p:cNvSpPr>
          <p:nvPr>
            <p:ph type="body" idx="1"/>
          </p:nvPr>
        </p:nvSpPr>
        <p:spPr>
          <a:xfrm>
            <a:off x="6420250" y="1914475"/>
            <a:ext cx="5391300" cy="3627600"/>
          </a:xfrm>
          <a:prstGeom prst="rect">
            <a:avLst/>
          </a:prstGeom>
        </p:spPr>
        <p:txBody>
          <a:bodyPr spcFirstLastPara="1" wrap="square" lIns="91425" tIns="0" rIns="91425" bIns="45700" anchor="t" anchorCtr="0">
            <a:spAutoFit/>
          </a:bodyPr>
          <a:lstStyle/>
          <a:p>
            <a:pPr marL="457200" lvl="0" indent="-342900" algn="l" rtl="0">
              <a:spcBef>
                <a:spcPts val="1000"/>
              </a:spcBef>
              <a:spcAft>
                <a:spcPts val="0"/>
              </a:spcAft>
              <a:buSzPts val="1800"/>
              <a:buChar char="●"/>
            </a:pPr>
            <a:r>
              <a:rPr lang="en-US" sz="2400"/>
              <a:t>High-performance buildings are designed to use less energy, improve comfort, and reduce environmental impact.</a:t>
            </a:r>
            <a:endParaRPr sz="2400"/>
          </a:p>
          <a:p>
            <a:pPr marL="457200" lvl="0" indent="-342900" algn="l" rtl="0">
              <a:spcBef>
                <a:spcPts val="1000"/>
              </a:spcBef>
              <a:spcAft>
                <a:spcPts val="0"/>
              </a:spcAft>
              <a:buSzPts val="1800"/>
              <a:buChar char="●"/>
            </a:pPr>
            <a:r>
              <a:rPr lang="en-US" sz="2400"/>
              <a:t>Key features include energy efficiency, renewable energy integration, and smart technologies.</a:t>
            </a:r>
            <a:endParaRPr sz="2400"/>
          </a:p>
          <a:p>
            <a:pPr marL="457200" lvl="0" indent="-342900" algn="l" rtl="0">
              <a:spcBef>
                <a:spcPts val="1000"/>
              </a:spcBef>
              <a:spcAft>
                <a:spcPts val="1000"/>
              </a:spcAft>
              <a:buSzPts val="1800"/>
              <a:buChar char="●"/>
            </a:pPr>
            <a:r>
              <a:rPr lang="en-US" sz="2400"/>
              <a:t>Equitable design ensures benefits for all communities, including disadvantaged ones.</a:t>
            </a:r>
            <a:endParaRPr sz="2400"/>
          </a:p>
        </p:txBody>
      </p:sp>
      <p:pic>
        <p:nvPicPr>
          <p:cNvPr id="356" name="Google Shape;356;g316e2df0274_0_0" descr="A group of young men wearing safety goggles&#10;&#10;Description automatically generated"/>
          <p:cNvPicPr preferRelativeResize="0"/>
          <p:nvPr/>
        </p:nvPicPr>
        <p:blipFill rotWithShape="1">
          <a:blip r:embed="rId3">
            <a:alphaModFix/>
          </a:blip>
          <a:srcRect l="4440" r="22995"/>
          <a:stretch/>
        </p:blipFill>
        <p:spPr>
          <a:xfrm>
            <a:off x="512125" y="1150650"/>
            <a:ext cx="4602375" cy="4047726"/>
          </a:xfrm>
          <a:prstGeom prst="rect">
            <a:avLst/>
          </a:prstGeom>
          <a:noFill/>
          <a:ln>
            <a:noFill/>
          </a:ln>
        </p:spPr>
      </p:pic>
      <p:sp>
        <p:nvSpPr>
          <p:cNvPr id="357" name="Google Shape;357;g316e2df0274_0_0"/>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4: High-Performance Buildings</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3"/>
          <p:cNvSpPr/>
          <p:nvPr/>
        </p:nvSpPr>
        <p:spPr>
          <a:xfrm>
            <a:off x="7444775" y="1520275"/>
            <a:ext cx="4230000" cy="4001100"/>
          </a:xfrm>
          <a:prstGeom prst="rect">
            <a:avLst/>
          </a:prstGeom>
          <a:solidFill>
            <a:srgbClr val="FFF200"/>
          </a:solidFill>
          <a:ln w="9525" cap="flat" cmpd="sng">
            <a:solidFill>
              <a:srgbClr val="FFF2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t>c</a:t>
            </a:r>
            <a:endParaRPr/>
          </a:p>
        </p:txBody>
      </p:sp>
      <p:sp>
        <p:nvSpPr>
          <p:cNvPr id="364" name="Google Shape;364;p43"/>
          <p:cNvSpPr txBox="1">
            <a:spLocks noGrp="1"/>
          </p:cNvSpPr>
          <p:nvPr>
            <p:ph type="body" idx="4294967295"/>
          </p:nvPr>
        </p:nvSpPr>
        <p:spPr>
          <a:xfrm>
            <a:off x="460875" y="2822350"/>
            <a:ext cx="5731500" cy="2239500"/>
          </a:xfrm>
          <a:prstGeom prst="rect">
            <a:avLst/>
          </a:prstGeom>
          <a:noFill/>
          <a:ln>
            <a:noFill/>
          </a:ln>
        </p:spPr>
        <p:txBody>
          <a:bodyPr spcFirstLastPara="1" wrap="square" lIns="91425" tIns="0" rIns="91425" bIns="45700" anchor="t" anchorCtr="0">
            <a:spAutoFit/>
          </a:bodyPr>
          <a:lstStyle/>
          <a:p>
            <a:pPr marL="41656" lvl="0" indent="0" algn="l" rtl="0">
              <a:lnSpc>
                <a:spcPct val="100000"/>
              </a:lnSpc>
              <a:spcBef>
                <a:spcPts val="1500"/>
              </a:spcBef>
              <a:spcAft>
                <a:spcPts val="0"/>
              </a:spcAft>
              <a:buClr>
                <a:schemeClr val="dk1"/>
              </a:buClr>
              <a:buFont typeface="Arial"/>
              <a:buNone/>
            </a:pPr>
            <a:r>
              <a:rPr lang="en-US" sz="2600"/>
              <a:t>If you had more time, what additional energy-saving element would you add to your green building design?</a:t>
            </a:r>
            <a:endParaRPr sz="2600"/>
          </a:p>
          <a:p>
            <a:pPr marL="41656" lvl="0" indent="0" algn="l" rtl="0">
              <a:lnSpc>
                <a:spcPct val="100000"/>
              </a:lnSpc>
              <a:spcBef>
                <a:spcPts val="1500"/>
              </a:spcBef>
              <a:spcAft>
                <a:spcPts val="0"/>
              </a:spcAft>
              <a:buClr>
                <a:schemeClr val="dk1"/>
              </a:buClr>
              <a:buFont typeface="Arial"/>
              <a:buNone/>
            </a:pPr>
            <a:r>
              <a:rPr lang="en-US" sz="2600"/>
              <a:t>What role do you see yourself playing in creating energy-efficient buildings?</a:t>
            </a:r>
            <a:endParaRPr sz="2600"/>
          </a:p>
        </p:txBody>
      </p:sp>
      <p:sp>
        <p:nvSpPr>
          <p:cNvPr id="365" name="Google Shape;365;p43"/>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4: High-Performance Buildings</a:t>
            </a:r>
            <a:endParaRPr sz="1200" b="1" i="0" u="none" strike="noStrike" cap="none">
              <a:solidFill>
                <a:srgbClr val="FFFFFF"/>
              </a:solidFill>
              <a:latin typeface="Calibri"/>
              <a:ea typeface="Calibri"/>
              <a:cs typeface="Calibri"/>
              <a:sym typeface="Calibri"/>
            </a:endParaRPr>
          </a:p>
        </p:txBody>
      </p:sp>
      <p:pic>
        <p:nvPicPr>
          <p:cNvPr id="366" name="Google Shape;366;p43"/>
          <p:cNvPicPr preferRelativeResize="0">
            <a:picLocks noGrp="1"/>
          </p:cNvPicPr>
          <p:nvPr>
            <p:ph type="pic" idx="2"/>
          </p:nvPr>
        </p:nvPicPr>
        <p:blipFill rotWithShape="1">
          <a:blip r:embed="rId3">
            <a:alphaModFix/>
          </a:blip>
          <a:srcRect l="17621" r="17615"/>
          <a:stretch/>
        </p:blipFill>
        <p:spPr>
          <a:xfrm>
            <a:off x="6648575" y="1085250"/>
            <a:ext cx="4606500" cy="4001100"/>
          </a:xfrm>
          <a:prstGeom prst="rect">
            <a:avLst/>
          </a:prstGeom>
          <a:noFill/>
          <a:ln>
            <a:noFill/>
          </a:ln>
        </p:spPr>
      </p:pic>
      <p:sp>
        <p:nvSpPr>
          <p:cNvPr id="367" name="Google Shape;367;p43"/>
          <p:cNvSpPr txBox="1">
            <a:spLocks noGrp="1"/>
          </p:cNvSpPr>
          <p:nvPr>
            <p:ph type="sldNum" idx="1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17</a:t>
            </a:fld>
            <a:endParaRPr sz="1200"/>
          </a:p>
        </p:txBody>
      </p:sp>
      <p:cxnSp>
        <p:nvCxnSpPr>
          <p:cNvPr id="368" name="Google Shape;368;p43"/>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369" name="Google Shape;369;p43"/>
          <p:cNvSpPr txBox="1">
            <a:spLocks noGrp="1"/>
          </p:cNvSpPr>
          <p:nvPr>
            <p:ph type="title" idx="4294967295"/>
          </p:nvPr>
        </p:nvSpPr>
        <p:spPr>
          <a:xfrm>
            <a:off x="1371600" y="1815150"/>
            <a:ext cx="4344300" cy="5265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rgbClr val="0065A4"/>
              </a:buClr>
              <a:buSzPts val="4800"/>
              <a:buFont typeface="Calibri"/>
              <a:buNone/>
            </a:pPr>
            <a:r>
              <a:rPr lang="en-US" sz="3800"/>
              <a:t>Closing Activity</a:t>
            </a:r>
            <a:endParaRPr sz="3800"/>
          </a:p>
        </p:txBody>
      </p:sp>
      <p:pic>
        <p:nvPicPr>
          <p:cNvPr id="370" name="Google Shape;370;p43"/>
          <p:cNvPicPr preferRelativeResize="0"/>
          <p:nvPr/>
        </p:nvPicPr>
        <p:blipFill rotWithShape="1">
          <a:blip r:embed="rId4">
            <a:alphaModFix/>
          </a:blip>
          <a:srcRect/>
          <a:stretch/>
        </p:blipFill>
        <p:spPr>
          <a:xfrm>
            <a:off x="228600" y="1575755"/>
            <a:ext cx="984300" cy="10405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6"/>
          <p:cNvSpPr txBox="1"/>
          <p:nvPr/>
        </p:nvSpPr>
        <p:spPr>
          <a:xfrm>
            <a:off x="11097897" y="6423201"/>
            <a:ext cx="220344" cy="40545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377" name="Google Shape;377;p16"/>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18</a:t>
            </a:fld>
            <a:endParaRPr/>
          </a:p>
        </p:txBody>
      </p:sp>
      <p:pic>
        <p:nvPicPr>
          <p:cNvPr id="378" name="Google Shape;378;p16" descr="A person wearing a safety vest and a helmet&#10;&#10;Description automatically generated"/>
          <p:cNvPicPr preferRelativeResize="0"/>
          <p:nvPr/>
        </p:nvPicPr>
        <p:blipFill rotWithShape="1">
          <a:blip r:embed="rId3">
            <a:alphaModFix/>
          </a:blip>
          <a:srcRect l="30" t="2048" r="-29" b="20073"/>
          <a:stretch/>
        </p:blipFill>
        <p:spPr>
          <a:xfrm>
            <a:off x="0" y="-92100"/>
            <a:ext cx="12198550" cy="6858002"/>
          </a:xfrm>
          <a:prstGeom prst="rect">
            <a:avLst/>
          </a:prstGeom>
          <a:noFill/>
          <a:ln>
            <a:noFill/>
          </a:ln>
        </p:spPr>
      </p:pic>
      <p:sp>
        <p:nvSpPr>
          <p:cNvPr id="379" name="Google Shape;379;p16"/>
          <p:cNvSpPr/>
          <p:nvPr/>
        </p:nvSpPr>
        <p:spPr>
          <a:xfrm>
            <a:off x="3275" y="2417100"/>
            <a:ext cx="12192000" cy="4440900"/>
          </a:xfrm>
          <a:prstGeom prst="rect">
            <a:avLst/>
          </a:prstGeom>
          <a:gradFill>
            <a:gsLst>
              <a:gs pos="0">
                <a:srgbClr val="EDF8FF">
                  <a:alpha val="0"/>
                </a:srgbClr>
              </a:gs>
              <a:gs pos="85000">
                <a:srgbClr val="002060"/>
              </a:gs>
              <a:gs pos="100000">
                <a:srgbClr val="002060"/>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80" name="Google Shape;380;p16"/>
          <p:cNvSpPr txBox="1">
            <a:spLocks noGrp="1"/>
          </p:cNvSpPr>
          <p:nvPr>
            <p:ph type="body" idx="1"/>
          </p:nvPr>
        </p:nvSpPr>
        <p:spPr>
          <a:xfrm>
            <a:off x="396376" y="4763450"/>
            <a:ext cx="5506200" cy="1477800"/>
          </a:xfrm>
          <a:prstGeom prst="rect">
            <a:avLst/>
          </a:prstGeom>
          <a:noFill/>
          <a:ln>
            <a:noFill/>
          </a:ln>
          <a:effectLst>
            <a:outerShdw blurRad="50800" dist="50800" dir="2700000" algn="ctr" rotWithShape="0">
              <a:schemeClr val="dk1">
                <a:alpha val="48627"/>
              </a:schemeClr>
            </a:outerShdw>
          </a:effectLst>
        </p:spPr>
        <p:txBody>
          <a:bodyPr spcFirstLastPara="1" wrap="square" lIns="0" tIns="0" rIns="0" bIns="0" anchor="t" anchorCtr="0">
            <a:spAutoFit/>
          </a:bodyPr>
          <a:lstStyle/>
          <a:p>
            <a:pPr marL="0" lvl="0" indent="0" algn="l" rtl="0">
              <a:lnSpc>
                <a:spcPct val="100000"/>
              </a:lnSpc>
              <a:spcBef>
                <a:spcPts val="0"/>
              </a:spcBef>
              <a:spcAft>
                <a:spcPts val="0"/>
              </a:spcAft>
              <a:buClr>
                <a:schemeClr val="lt1"/>
              </a:buClr>
              <a:buSzPts val="2400"/>
              <a:buFont typeface="Calibri"/>
              <a:buNone/>
            </a:pPr>
            <a:r>
              <a:rPr lang="en-US" sz="2400" b="0" i="1" dirty="0">
                <a:solidFill>
                  <a:schemeClr val="lt1"/>
                </a:solidFill>
              </a:rPr>
              <a:t>High-performance buildings aren’t the buildings of the future; they’re the buildings of </a:t>
            </a:r>
            <a:r>
              <a:rPr lang="en-US" sz="2400" i="1" dirty="0">
                <a:solidFill>
                  <a:schemeClr val="lt1"/>
                </a:solidFill>
              </a:rPr>
              <a:t>today</a:t>
            </a:r>
            <a:r>
              <a:rPr lang="en-US" sz="2400" b="0" i="1" dirty="0">
                <a:solidFill>
                  <a:schemeClr val="lt1"/>
                </a:solidFill>
              </a:rPr>
              <a:t>. They’re an essential solution in mitigating the impacts of climate change.</a:t>
            </a:r>
            <a:endParaRPr sz="2400" dirty="0"/>
          </a:p>
        </p:txBody>
      </p:sp>
      <p:sp>
        <p:nvSpPr>
          <p:cNvPr id="381" name="Google Shape;381;p16"/>
          <p:cNvSpPr/>
          <p:nvPr/>
        </p:nvSpPr>
        <p:spPr>
          <a:xfrm rot="10800000">
            <a:off x="3275" y="-91975"/>
            <a:ext cx="12234900" cy="3142800"/>
          </a:xfrm>
          <a:prstGeom prst="rect">
            <a:avLst/>
          </a:prstGeom>
          <a:gradFill>
            <a:gsLst>
              <a:gs pos="0">
                <a:srgbClr val="EDF8FF">
                  <a:alpha val="0"/>
                </a:srgbClr>
              </a:gs>
              <a:gs pos="65000">
                <a:srgbClr val="FFFFFF"/>
              </a:gs>
              <a:gs pos="100000">
                <a:srgbClr val="FFFFFF"/>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82" name="Google Shape;382;p16"/>
          <p:cNvPicPr preferRelativeResize="0"/>
          <p:nvPr/>
        </p:nvPicPr>
        <p:blipFill rotWithShape="1">
          <a:blip r:embed="rId4">
            <a:alphaModFix/>
          </a:blip>
          <a:srcRect/>
          <a:stretch/>
        </p:blipFill>
        <p:spPr>
          <a:xfrm>
            <a:off x="304796" y="342902"/>
            <a:ext cx="3979875" cy="120660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416"/>
        <p:cNvGrpSpPr/>
        <p:nvPr/>
      </p:nvGrpSpPr>
      <p:grpSpPr>
        <a:xfrm>
          <a:off x="0" y="0"/>
          <a:ext cx="0" cy="0"/>
          <a:chOff x="0" y="0"/>
          <a:chExt cx="0" cy="0"/>
        </a:xfrm>
      </p:grpSpPr>
      <p:sp>
        <p:nvSpPr>
          <p:cNvPr id="417" name="Google Shape;417;p18"/>
          <p:cNvSpPr txBox="1">
            <a:spLocks noGrp="1"/>
          </p:cNvSpPr>
          <p:nvPr>
            <p:ph type="title"/>
          </p:nvPr>
        </p:nvSpPr>
        <p:spPr>
          <a:xfrm>
            <a:off x="304799" y="228600"/>
            <a:ext cx="11582400" cy="6651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a:t>Climate Vocabulary Deep Dive</a:t>
            </a:r>
            <a:endParaRPr sz="2800"/>
          </a:p>
        </p:txBody>
      </p:sp>
      <p:sp>
        <p:nvSpPr>
          <p:cNvPr id="418" name="Google Shape;418;p18"/>
          <p:cNvSpPr txBox="1">
            <a:spLocks noGrp="1"/>
          </p:cNvSpPr>
          <p:nvPr>
            <p:ph type="body" idx="1"/>
          </p:nvPr>
        </p:nvSpPr>
        <p:spPr>
          <a:xfrm>
            <a:off x="3374925" y="1600200"/>
            <a:ext cx="8300100" cy="4494600"/>
          </a:xfrm>
          <a:prstGeom prst="rect">
            <a:avLst/>
          </a:prstGeom>
          <a:noFill/>
          <a:ln>
            <a:noFill/>
          </a:ln>
        </p:spPr>
        <p:txBody>
          <a:bodyPr spcFirstLastPara="1" wrap="square" lIns="0" tIns="0" rIns="91425" bIns="45700" anchor="t" anchorCtr="0">
            <a:spAutoFit/>
          </a:bodyPr>
          <a:lstStyle/>
          <a:p>
            <a:pPr marL="0" lvl="0" indent="0" algn="l" rtl="0">
              <a:lnSpc>
                <a:spcPct val="100000"/>
              </a:lnSpc>
              <a:spcBef>
                <a:spcPts val="0"/>
              </a:spcBef>
              <a:spcAft>
                <a:spcPts val="0"/>
              </a:spcAft>
              <a:buSzPts val="2400"/>
              <a:buNone/>
            </a:pPr>
            <a:r>
              <a:rPr lang="en-US" sz="2200" b="1">
                <a:solidFill>
                  <a:srgbClr val="6CC24A"/>
                </a:solidFill>
              </a:rPr>
              <a:t>LEED certification</a:t>
            </a:r>
            <a:r>
              <a:rPr lang="en-US" sz="2200"/>
              <a:t> recognizes buildings that are designed and constructed to be environmentally friendly and sustainable. It considers factors such as energy efficiency, water usage, and materials to promote eco-friendly practices.</a:t>
            </a:r>
            <a:endParaRPr sz="2200"/>
          </a:p>
          <a:p>
            <a:pPr marL="0" lvl="0" indent="0" algn="l" rtl="0">
              <a:lnSpc>
                <a:spcPct val="100000"/>
              </a:lnSpc>
              <a:spcBef>
                <a:spcPts val="1500"/>
              </a:spcBef>
              <a:spcAft>
                <a:spcPts val="0"/>
              </a:spcAft>
              <a:buSzPts val="2400"/>
              <a:buNone/>
            </a:pPr>
            <a:r>
              <a:rPr lang="en-US" sz="2200" b="1">
                <a:solidFill>
                  <a:srgbClr val="6CC24A"/>
                </a:solidFill>
              </a:rPr>
              <a:t>Passive House </a:t>
            </a:r>
            <a:r>
              <a:rPr lang="en-US" sz="2200"/>
              <a:t>is a design concept that creates high-performance buildings that minimize the energy required for heating, cooling, and lighting. It focuses on design, siting, materials, insulation, airtightness, and ventilation to create efficient and healthy buildings.</a:t>
            </a:r>
            <a:endParaRPr sz="2200"/>
          </a:p>
          <a:p>
            <a:pPr marL="0" lvl="0" indent="0" algn="l" rtl="0">
              <a:lnSpc>
                <a:spcPct val="100000"/>
              </a:lnSpc>
              <a:spcBef>
                <a:spcPts val="1500"/>
              </a:spcBef>
              <a:spcAft>
                <a:spcPts val="1500"/>
              </a:spcAft>
              <a:buSzPts val="2400"/>
              <a:buNone/>
            </a:pPr>
            <a:r>
              <a:rPr lang="en-US" sz="2200" b="1">
                <a:solidFill>
                  <a:srgbClr val="6CC24A"/>
                </a:solidFill>
              </a:rPr>
              <a:t>Building siting, </a:t>
            </a:r>
            <a:r>
              <a:rPr lang="en-US" sz="2200"/>
              <a:t>or the location and orientation of a building, affects its energy efficiency by optimizing factors such as sunlight exposure, wind patterns, and natural shading. This influences heating, cooling, lighting requirements, and solar generation potential.</a:t>
            </a:r>
            <a:endParaRPr sz="2200" b="1">
              <a:solidFill>
                <a:srgbClr val="6CC24A"/>
              </a:solidFill>
            </a:endParaRPr>
          </a:p>
        </p:txBody>
      </p:sp>
      <p:sp>
        <p:nvSpPr>
          <p:cNvPr id="419" name="Google Shape;419;p18"/>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4: High-Performance Buildings</a:t>
            </a:r>
            <a:endParaRPr sz="1200" b="1" i="0" u="none" strike="noStrike" cap="none">
              <a:solidFill>
                <a:srgbClr val="FFFFFF"/>
              </a:solidFill>
              <a:latin typeface="Calibri"/>
              <a:ea typeface="Calibri"/>
              <a:cs typeface="Calibri"/>
              <a:sym typeface="Calibri"/>
            </a:endParaRPr>
          </a:p>
        </p:txBody>
      </p:sp>
      <p:sp>
        <p:nvSpPr>
          <p:cNvPr id="420" name="Google Shape;420;p18"/>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19</a:t>
            </a:fld>
            <a:endParaRPr sz="1200"/>
          </a:p>
        </p:txBody>
      </p:sp>
      <p:pic>
        <p:nvPicPr>
          <p:cNvPr id="421" name="Google Shape;421;p18" descr="A close-up of a glass window&#10;&#10;Description automatically generated"/>
          <p:cNvPicPr preferRelativeResize="0"/>
          <p:nvPr/>
        </p:nvPicPr>
        <p:blipFill rotWithShape="1">
          <a:blip r:embed="rId3">
            <a:alphaModFix/>
          </a:blip>
          <a:srcRect l="29069" r="23624"/>
          <a:stretch/>
        </p:blipFill>
        <p:spPr>
          <a:xfrm>
            <a:off x="0" y="1639350"/>
            <a:ext cx="2975575" cy="43757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1649cbfbde_0_5"/>
          <p:cNvSpPr/>
          <p:nvPr/>
        </p:nvSpPr>
        <p:spPr>
          <a:xfrm>
            <a:off x="7235575" y="1640450"/>
            <a:ext cx="4230000" cy="40011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 name="Google Shape;188;g31649cbfbde_0_5"/>
          <p:cNvSpPr/>
          <p:nvPr/>
        </p:nvSpPr>
        <p:spPr>
          <a:xfrm>
            <a:off x="103200" y="715950"/>
            <a:ext cx="11784000" cy="3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 name="Google Shape;189;g31649cbfbde_0_5"/>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a:t>2</a:t>
            </a:fld>
            <a:endParaRPr sz="1200"/>
          </a:p>
        </p:txBody>
      </p:sp>
      <p:sp>
        <p:nvSpPr>
          <p:cNvPr id="190" name="Google Shape;190;g31649cbfbde_0_5"/>
          <p:cNvSpPr txBox="1"/>
          <p:nvPr/>
        </p:nvSpPr>
        <p:spPr>
          <a:xfrm>
            <a:off x="529526" y="1229425"/>
            <a:ext cx="50496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1100"/>
              <a:buFont typeface="Arial"/>
              <a:buNone/>
            </a:pPr>
            <a:r>
              <a:rPr lang="en-US" sz="3800" b="1">
                <a:solidFill>
                  <a:schemeClr val="dk2"/>
                </a:solidFill>
                <a:latin typeface="Calibri"/>
                <a:ea typeface="Calibri"/>
                <a:cs typeface="Calibri"/>
                <a:sym typeface="Calibri"/>
              </a:rPr>
              <a:t>Buildings and </a:t>
            </a:r>
            <a:endParaRPr sz="3800" b="1">
              <a:solidFill>
                <a:schemeClr val="dk2"/>
              </a:solidFill>
              <a:latin typeface="Calibri"/>
              <a:ea typeface="Calibri"/>
              <a:cs typeface="Calibri"/>
              <a:sym typeface="Calibri"/>
            </a:endParaRPr>
          </a:p>
          <a:p>
            <a:pPr marL="4762" lvl="0" indent="-4762" algn="l" rtl="0">
              <a:lnSpc>
                <a:spcPct val="90000"/>
              </a:lnSpc>
              <a:spcBef>
                <a:spcPts val="0"/>
              </a:spcBef>
              <a:spcAft>
                <a:spcPts val="0"/>
              </a:spcAft>
              <a:buClr>
                <a:schemeClr val="dk1"/>
              </a:buClr>
              <a:buSzPts val="1100"/>
              <a:buFont typeface="Arial"/>
              <a:buNone/>
            </a:pPr>
            <a:r>
              <a:rPr lang="en-US" sz="3800" b="1">
                <a:solidFill>
                  <a:schemeClr val="dk2"/>
                </a:solidFill>
                <a:latin typeface="Calibri"/>
                <a:ea typeface="Calibri"/>
                <a:cs typeface="Calibri"/>
                <a:sym typeface="Calibri"/>
              </a:rPr>
              <a:t>Climate Change</a:t>
            </a:r>
            <a:endParaRPr sz="3800" b="1">
              <a:solidFill>
                <a:schemeClr val="dk2"/>
              </a:solidFill>
              <a:latin typeface="Calibri"/>
              <a:ea typeface="Calibri"/>
              <a:cs typeface="Calibri"/>
              <a:sym typeface="Calibri"/>
            </a:endParaRPr>
          </a:p>
        </p:txBody>
      </p:sp>
      <p:cxnSp>
        <p:nvCxnSpPr>
          <p:cNvPr id="191" name="Google Shape;191;g31649cbfbde_0_5"/>
          <p:cNvCxnSpPr/>
          <p:nvPr/>
        </p:nvCxnSpPr>
        <p:spPr>
          <a:xfrm>
            <a:off x="-49775" y="2481800"/>
            <a:ext cx="5628900" cy="0"/>
          </a:xfrm>
          <a:prstGeom prst="straightConnector1">
            <a:avLst/>
          </a:prstGeom>
          <a:noFill/>
          <a:ln w="19050" cap="flat" cmpd="sng">
            <a:solidFill>
              <a:srgbClr val="0065A4"/>
            </a:solidFill>
            <a:prstDash val="solid"/>
            <a:miter lim="800000"/>
            <a:headEnd type="none" w="sm" len="sm"/>
            <a:tailEnd type="none" w="sm" len="sm"/>
          </a:ln>
        </p:spPr>
      </p:cxnSp>
      <p:sp>
        <p:nvSpPr>
          <p:cNvPr id="192" name="Google Shape;192;g31649cbfbde_0_5"/>
          <p:cNvSpPr txBox="1"/>
          <p:nvPr/>
        </p:nvSpPr>
        <p:spPr>
          <a:xfrm>
            <a:off x="504625" y="2722500"/>
            <a:ext cx="5099400" cy="1413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None/>
            </a:pPr>
            <a:r>
              <a:rPr lang="en-US" sz="2600">
                <a:latin typeface="Calibri"/>
                <a:ea typeface="Calibri"/>
                <a:cs typeface="Calibri"/>
                <a:sym typeface="Calibri"/>
              </a:rPr>
              <a:t>Buildings are the second-largest source of greenhouse gas emissions in Massachusetts. </a:t>
            </a:r>
            <a:endParaRPr sz="2600">
              <a:latin typeface="Calibri"/>
              <a:ea typeface="Calibri"/>
              <a:cs typeface="Calibri"/>
              <a:sym typeface="Calibri"/>
            </a:endParaRPr>
          </a:p>
        </p:txBody>
      </p:sp>
      <p:sp>
        <p:nvSpPr>
          <p:cNvPr id="193" name="Google Shape;193;g31649cbfbde_0_5"/>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4: High-Performance Buildings</a:t>
            </a:r>
            <a:endParaRPr sz="1200"/>
          </a:p>
        </p:txBody>
      </p:sp>
      <p:pic>
        <p:nvPicPr>
          <p:cNvPr id="194" name="Google Shape;194;g31649cbfbde_0_5"/>
          <p:cNvPicPr preferRelativeResize="0"/>
          <p:nvPr/>
        </p:nvPicPr>
        <p:blipFill rotWithShape="1">
          <a:blip r:embed="rId3">
            <a:alphaModFix/>
          </a:blip>
          <a:srcRect l="14142" r="28759"/>
          <a:stretch/>
        </p:blipFill>
        <p:spPr>
          <a:xfrm>
            <a:off x="6460925" y="1216450"/>
            <a:ext cx="4572000" cy="3983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426"/>
        <p:cNvGrpSpPr/>
        <p:nvPr/>
      </p:nvGrpSpPr>
      <p:grpSpPr>
        <a:xfrm>
          <a:off x="0" y="0"/>
          <a:ext cx="0" cy="0"/>
          <a:chOff x="0" y="0"/>
          <a:chExt cx="0" cy="0"/>
        </a:xfrm>
      </p:grpSpPr>
      <p:sp>
        <p:nvSpPr>
          <p:cNvPr id="427" name="Google Shape;427;p19"/>
          <p:cNvSpPr txBox="1">
            <a:spLocks noGrp="1"/>
          </p:cNvSpPr>
          <p:nvPr>
            <p:ph type="title"/>
          </p:nvPr>
        </p:nvSpPr>
        <p:spPr>
          <a:xfrm>
            <a:off x="304799" y="228600"/>
            <a:ext cx="11582400" cy="6651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a:t>Climate Vocabulary Deep Dive</a:t>
            </a:r>
            <a:endParaRPr sz="2800"/>
          </a:p>
        </p:txBody>
      </p:sp>
      <p:sp>
        <p:nvSpPr>
          <p:cNvPr id="428" name="Google Shape;428;p19"/>
          <p:cNvSpPr txBox="1">
            <a:spLocks noGrp="1"/>
          </p:cNvSpPr>
          <p:nvPr>
            <p:ph type="body" idx="1"/>
          </p:nvPr>
        </p:nvSpPr>
        <p:spPr>
          <a:xfrm>
            <a:off x="423025" y="1600200"/>
            <a:ext cx="6796500" cy="4494600"/>
          </a:xfrm>
          <a:prstGeom prst="rect">
            <a:avLst/>
          </a:prstGeom>
          <a:noFill/>
          <a:ln>
            <a:noFill/>
          </a:ln>
        </p:spPr>
        <p:txBody>
          <a:bodyPr spcFirstLastPara="1" wrap="square" lIns="0" tIns="0" rIns="91425" bIns="45700" anchor="t" anchorCtr="0">
            <a:spAutoFit/>
          </a:bodyPr>
          <a:lstStyle/>
          <a:p>
            <a:pPr marL="0" lvl="0" indent="0" algn="l" rtl="0">
              <a:lnSpc>
                <a:spcPct val="100000"/>
              </a:lnSpc>
              <a:spcBef>
                <a:spcPts val="0"/>
              </a:spcBef>
              <a:spcAft>
                <a:spcPts val="0"/>
              </a:spcAft>
              <a:buSzPts val="2400"/>
              <a:buNone/>
            </a:pPr>
            <a:r>
              <a:rPr lang="en-US" sz="2200" b="1">
                <a:solidFill>
                  <a:srgbClr val="6CC24A"/>
                </a:solidFill>
              </a:rPr>
              <a:t>Building envelope</a:t>
            </a:r>
            <a:r>
              <a:rPr lang="en-US" sz="2200"/>
              <a:t> describes the protective skin around a structure consisting of walls, roofs, and floors. It protects against weather elements, controls temperature, and impacts a building’s efficiency and energy use.</a:t>
            </a:r>
            <a:endParaRPr sz="2200"/>
          </a:p>
          <a:p>
            <a:pPr marL="0" lvl="0" indent="0" algn="l" rtl="0">
              <a:lnSpc>
                <a:spcPct val="100000"/>
              </a:lnSpc>
              <a:spcBef>
                <a:spcPts val="1500"/>
              </a:spcBef>
              <a:spcAft>
                <a:spcPts val="0"/>
              </a:spcAft>
              <a:buSzPts val="2400"/>
              <a:buNone/>
            </a:pPr>
            <a:r>
              <a:rPr lang="en-US" sz="2200" b="1">
                <a:solidFill>
                  <a:srgbClr val="6CC24A"/>
                </a:solidFill>
              </a:rPr>
              <a:t>Insulation </a:t>
            </a:r>
            <a:r>
              <a:rPr lang="en-US" sz="2200"/>
              <a:t>is a material installed in walls, floors, and ceilings to regulate indoor temperatures, conserve energy,  and reduce noise transmission. It enhances comfort and decreases energy use in buildings.</a:t>
            </a:r>
            <a:endParaRPr sz="2200"/>
          </a:p>
          <a:p>
            <a:pPr marL="0" lvl="0" indent="0" algn="l" rtl="0">
              <a:lnSpc>
                <a:spcPct val="100000"/>
              </a:lnSpc>
              <a:spcBef>
                <a:spcPts val="1500"/>
              </a:spcBef>
              <a:spcAft>
                <a:spcPts val="1500"/>
              </a:spcAft>
              <a:buSzPts val="2400"/>
              <a:buNone/>
            </a:pPr>
            <a:r>
              <a:rPr lang="en-US" sz="2200" b="1">
                <a:solidFill>
                  <a:srgbClr val="6CC24A"/>
                </a:solidFill>
              </a:rPr>
              <a:t>Air infiltration </a:t>
            </a:r>
            <a:r>
              <a:rPr lang="en-US" sz="2200"/>
              <a:t>is the uncontrolled and unwanted movement of outdoor air into a building through gaps, cracks, or openings in its structure. It can lead to energy loss and decreased indoor comfort.</a:t>
            </a:r>
            <a:endParaRPr sz="2200"/>
          </a:p>
        </p:txBody>
      </p:sp>
      <p:sp>
        <p:nvSpPr>
          <p:cNvPr id="429" name="Google Shape;429;p19"/>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4: High-Performance Buildings</a:t>
            </a:r>
            <a:endParaRPr sz="1200" b="1" i="0" u="none" strike="noStrike" cap="none">
              <a:solidFill>
                <a:srgbClr val="FFFFFF"/>
              </a:solidFill>
              <a:latin typeface="Calibri"/>
              <a:ea typeface="Calibri"/>
              <a:cs typeface="Calibri"/>
              <a:sym typeface="Calibri"/>
            </a:endParaRPr>
          </a:p>
        </p:txBody>
      </p:sp>
      <p:sp>
        <p:nvSpPr>
          <p:cNvPr id="430" name="Google Shape;430;p19"/>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20</a:t>
            </a:fld>
            <a:endParaRPr sz="1200"/>
          </a:p>
        </p:txBody>
      </p:sp>
      <p:pic>
        <p:nvPicPr>
          <p:cNvPr id="431" name="Google Shape;431;p19" descr="A person wearing goggles and protective gear&#10;&#10;Description automatically generated"/>
          <p:cNvPicPr preferRelativeResize="0"/>
          <p:nvPr/>
        </p:nvPicPr>
        <p:blipFill rotWithShape="1">
          <a:blip r:embed="rId3">
            <a:alphaModFix/>
          </a:blip>
          <a:srcRect r="23399"/>
          <a:stretch/>
        </p:blipFill>
        <p:spPr>
          <a:xfrm>
            <a:off x="7475550" y="1601625"/>
            <a:ext cx="4716450" cy="41929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436"/>
        <p:cNvGrpSpPr/>
        <p:nvPr/>
      </p:nvGrpSpPr>
      <p:grpSpPr>
        <a:xfrm>
          <a:off x="0" y="0"/>
          <a:ext cx="0" cy="0"/>
          <a:chOff x="0" y="0"/>
          <a:chExt cx="0" cy="0"/>
        </a:xfrm>
      </p:grpSpPr>
      <p:sp>
        <p:nvSpPr>
          <p:cNvPr id="437" name="Google Shape;437;p20"/>
          <p:cNvSpPr txBox="1">
            <a:spLocks noGrp="1"/>
          </p:cNvSpPr>
          <p:nvPr>
            <p:ph type="title"/>
          </p:nvPr>
        </p:nvSpPr>
        <p:spPr>
          <a:xfrm>
            <a:off x="304799" y="228600"/>
            <a:ext cx="11582400" cy="6651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a:t>Climate Vocabulary Deep Dive</a:t>
            </a:r>
            <a:endParaRPr sz="2800"/>
          </a:p>
        </p:txBody>
      </p:sp>
      <p:sp>
        <p:nvSpPr>
          <p:cNvPr id="438" name="Google Shape;438;p20"/>
          <p:cNvSpPr txBox="1">
            <a:spLocks noGrp="1"/>
          </p:cNvSpPr>
          <p:nvPr>
            <p:ph type="body" idx="1"/>
          </p:nvPr>
        </p:nvSpPr>
        <p:spPr>
          <a:xfrm>
            <a:off x="5114950" y="1415838"/>
            <a:ext cx="6608400" cy="4833300"/>
          </a:xfrm>
          <a:prstGeom prst="rect">
            <a:avLst/>
          </a:prstGeom>
          <a:noFill/>
          <a:ln>
            <a:noFill/>
          </a:ln>
        </p:spPr>
        <p:txBody>
          <a:bodyPr spcFirstLastPara="1" wrap="square" lIns="0" tIns="0" rIns="91425" bIns="45700" anchor="t" anchorCtr="0">
            <a:spAutoFit/>
          </a:bodyPr>
          <a:lstStyle/>
          <a:p>
            <a:pPr marL="0" lvl="0" indent="0" algn="l" rtl="0">
              <a:lnSpc>
                <a:spcPct val="100000"/>
              </a:lnSpc>
              <a:spcBef>
                <a:spcPts val="0"/>
              </a:spcBef>
              <a:spcAft>
                <a:spcPts val="0"/>
              </a:spcAft>
              <a:buSzPts val="2400"/>
              <a:buNone/>
            </a:pPr>
            <a:r>
              <a:rPr lang="en-US" sz="2200" b="1">
                <a:solidFill>
                  <a:srgbClr val="6CC24A"/>
                </a:solidFill>
              </a:rPr>
              <a:t>Solar gain </a:t>
            </a:r>
            <a:r>
              <a:rPr lang="en-US" sz="2200"/>
              <a:t>is the process by which sunlight enters a structure, warming its interior. It helps reduce heating costs in winter but can increase cooling needs in summer without proper management.</a:t>
            </a:r>
            <a:endParaRPr sz="2200"/>
          </a:p>
          <a:p>
            <a:pPr marL="0" lvl="0" indent="0" algn="l" rtl="0">
              <a:lnSpc>
                <a:spcPct val="100000"/>
              </a:lnSpc>
              <a:spcBef>
                <a:spcPts val="1500"/>
              </a:spcBef>
              <a:spcAft>
                <a:spcPts val="0"/>
              </a:spcAft>
              <a:buSzPts val="2400"/>
              <a:buNone/>
            </a:pPr>
            <a:r>
              <a:rPr lang="en-US" sz="2200" b="1">
                <a:solidFill>
                  <a:srgbClr val="6CC24A"/>
                </a:solidFill>
              </a:rPr>
              <a:t>Daylighting </a:t>
            </a:r>
            <a:r>
              <a:rPr lang="en-US" sz="2200"/>
              <a:t>is the designed use of natural light to illuminate indoor spaces, reducing the need for artificial lighting. It enhances visual comfort, saves energy, and promotes a healthy indoor environment.</a:t>
            </a:r>
            <a:endParaRPr sz="2200"/>
          </a:p>
          <a:p>
            <a:pPr marL="0" lvl="0" indent="0" algn="l" rtl="0">
              <a:lnSpc>
                <a:spcPct val="100000"/>
              </a:lnSpc>
              <a:spcBef>
                <a:spcPts val="1500"/>
              </a:spcBef>
              <a:spcAft>
                <a:spcPts val="1500"/>
              </a:spcAft>
              <a:buSzPts val="2400"/>
              <a:buNone/>
            </a:pPr>
            <a:r>
              <a:rPr lang="en-US" sz="2200" b="1">
                <a:solidFill>
                  <a:srgbClr val="6CC24A"/>
                </a:solidFill>
              </a:rPr>
              <a:t>Smart homes and buildings </a:t>
            </a:r>
            <a:r>
              <a:rPr lang="en-US" sz="2200"/>
              <a:t>use internet-connected devices to automate and control appliances and systems such as lighting, space, and water heating, and other devices to improve energy efficiency, comfort, and convenience.</a:t>
            </a:r>
            <a:endParaRPr sz="2200" b="1">
              <a:solidFill>
                <a:srgbClr val="6CC24A"/>
              </a:solidFill>
            </a:endParaRPr>
          </a:p>
        </p:txBody>
      </p:sp>
      <p:sp>
        <p:nvSpPr>
          <p:cNvPr id="439" name="Google Shape;439;p20"/>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4: High-Performance Buildings</a:t>
            </a:r>
            <a:endParaRPr sz="1200" b="1" i="0" u="none" strike="noStrike" cap="none">
              <a:solidFill>
                <a:srgbClr val="FFFFFF"/>
              </a:solidFill>
              <a:latin typeface="Calibri"/>
              <a:ea typeface="Calibri"/>
              <a:cs typeface="Calibri"/>
              <a:sym typeface="Calibri"/>
            </a:endParaRPr>
          </a:p>
        </p:txBody>
      </p:sp>
      <p:sp>
        <p:nvSpPr>
          <p:cNvPr id="440" name="Google Shape;440;p20"/>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21</a:t>
            </a:fld>
            <a:endParaRPr sz="1200"/>
          </a:p>
        </p:txBody>
      </p:sp>
      <p:pic>
        <p:nvPicPr>
          <p:cNvPr id="441" name="Google Shape;441;p20" descr="A person lying on a couch holding a phone&#10;&#10;Description automatically generated"/>
          <p:cNvPicPr preferRelativeResize="0"/>
          <p:nvPr/>
        </p:nvPicPr>
        <p:blipFill rotWithShape="1">
          <a:blip r:embed="rId3">
            <a:alphaModFix/>
          </a:blip>
          <a:srcRect r="25909"/>
          <a:stretch/>
        </p:blipFill>
        <p:spPr>
          <a:xfrm>
            <a:off x="0" y="1648275"/>
            <a:ext cx="4674775" cy="435767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446"/>
        <p:cNvGrpSpPr/>
        <p:nvPr/>
      </p:nvGrpSpPr>
      <p:grpSpPr>
        <a:xfrm>
          <a:off x="0" y="0"/>
          <a:ext cx="0" cy="0"/>
          <a:chOff x="0" y="0"/>
          <a:chExt cx="0" cy="0"/>
        </a:xfrm>
      </p:grpSpPr>
      <p:sp>
        <p:nvSpPr>
          <p:cNvPr id="447" name="Google Shape;447;p21"/>
          <p:cNvSpPr txBox="1">
            <a:spLocks noGrp="1"/>
          </p:cNvSpPr>
          <p:nvPr>
            <p:ph type="title"/>
          </p:nvPr>
        </p:nvSpPr>
        <p:spPr>
          <a:xfrm>
            <a:off x="304799" y="228600"/>
            <a:ext cx="11582400" cy="6651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a:t>Climate Vocabulary Deep Dive</a:t>
            </a:r>
            <a:endParaRPr sz="2800"/>
          </a:p>
        </p:txBody>
      </p:sp>
      <p:sp>
        <p:nvSpPr>
          <p:cNvPr id="448" name="Google Shape;448;p21"/>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4: High-Performance Buildings</a:t>
            </a:r>
            <a:endParaRPr sz="1200" b="1" i="0" u="none" strike="noStrike" cap="none">
              <a:solidFill>
                <a:srgbClr val="FFFFFF"/>
              </a:solidFill>
              <a:latin typeface="Calibri"/>
              <a:ea typeface="Calibri"/>
              <a:cs typeface="Calibri"/>
              <a:sym typeface="Calibri"/>
            </a:endParaRPr>
          </a:p>
        </p:txBody>
      </p:sp>
      <p:sp>
        <p:nvSpPr>
          <p:cNvPr id="449" name="Google Shape;449;p21"/>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22</a:t>
            </a:fld>
            <a:endParaRPr sz="1200"/>
          </a:p>
        </p:txBody>
      </p:sp>
      <p:sp>
        <p:nvSpPr>
          <p:cNvPr id="450" name="Google Shape;450;p21"/>
          <p:cNvSpPr txBox="1"/>
          <p:nvPr/>
        </p:nvSpPr>
        <p:spPr>
          <a:xfrm>
            <a:off x="3291447" y="1051560"/>
            <a:ext cx="5609100" cy="4803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3200"/>
              <a:buFont typeface="Arial"/>
              <a:buNone/>
            </a:pPr>
            <a:r>
              <a:rPr lang="en-US" sz="2800" b="1" i="0" u="none" strike="noStrike" cap="none">
                <a:solidFill>
                  <a:srgbClr val="6AA84F"/>
                </a:solidFill>
                <a:latin typeface="Calibri"/>
                <a:ea typeface="Calibri"/>
                <a:cs typeface="Calibri"/>
                <a:sym typeface="Calibri"/>
              </a:rPr>
              <a:t>Build a Climate Word Wall</a:t>
            </a:r>
            <a:endParaRPr sz="2800" b="0" i="0" u="none" strike="noStrike" cap="none">
              <a:solidFill>
                <a:srgbClr val="6AA84F"/>
              </a:solidFill>
              <a:latin typeface="Calibri"/>
              <a:ea typeface="Calibri"/>
              <a:cs typeface="Calibri"/>
              <a:sym typeface="Calibri"/>
            </a:endParaRPr>
          </a:p>
        </p:txBody>
      </p:sp>
      <p:sp>
        <p:nvSpPr>
          <p:cNvPr id="451" name="Google Shape;451;p21"/>
          <p:cNvSpPr txBox="1"/>
          <p:nvPr/>
        </p:nvSpPr>
        <p:spPr>
          <a:xfrm>
            <a:off x="457200" y="1828800"/>
            <a:ext cx="11155800" cy="3063000"/>
          </a:xfrm>
          <a:prstGeom prst="rect">
            <a:avLst/>
          </a:prstGeom>
          <a:noFill/>
          <a:ln>
            <a:noFill/>
          </a:ln>
        </p:spPr>
        <p:txBody>
          <a:bodyPr spcFirstLastPara="1" wrap="square" lIns="91425" tIns="45700" rIns="91425" bIns="45700" anchor="t" anchorCtr="0">
            <a:spAutoFit/>
          </a:bodyPr>
          <a:lstStyle/>
          <a:p>
            <a:pPr marL="347472" marR="0" lvl="0" indent="-347472" algn="l" rtl="0">
              <a:lnSpc>
                <a:spcPct val="100000"/>
              </a:lnSpc>
              <a:spcBef>
                <a:spcPts val="0"/>
              </a:spcBef>
              <a:spcAft>
                <a:spcPts val="0"/>
              </a:spcAft>
              <a:buClr>
                <a:srgbClr val="6AA84F"/>
              </a:buClr>
              <a:buSzPts val="2800"/>
              <a:buFont typeface="Calibri"/>
              <a:buAutoNum type="arabicPeriod"/>
            </a:pPr>
            <a:r>
              <a:rPr lang="en-US" sz="2800" b="0" i="0" u="none" strike="noStrike" cap="none">
                <a:solidFill>
                  <a:srgbClr val="000000"/>
                </a:solidFill>
                <a:latin typeface="Calibri"/>
                <a:ea typeface="Calibri"/>
                <a:cs typeface="Calibri"/>
                <a:sym typeface="Calibri"/>
              </a:rPr>
              <a:t>With your partner or small group, discuss your assigned vocabulary term. Consider the technology's significance and one practical application or benefit.</a:t>
            </a:r>
            <a:endParaRPr sz="2800" b="0" i="0" u="none" strike="noStrike" cap="none">
              <a:solidFill>
                <a:srgbClr val="000000"/>
              </a:solidFill>
              <a:latin typeface="Calibri"/>
              <a:ea typeface="Calibri"/>
              <a:cs typeface="Calibri"/>
              <a:sym typeface="Calibri"/>
            </a:endParaRPr>
          </a:p>
          <a:p>
            <a:pPr marL="347472" marR="0" lvl="0" indent="-347472" algn="l" rtl="0">
              <a:lnSpc>
                <a:spcPct val="100000"/>
              </a:lnSpc>
              <a:spcBef>
                <a:spcPts val="1500"/>
              </a:spcBef>
              <a:spcAft>
                <a:spcPts val="0"/>
              </a:spcAft>
              <a:buClr>
                <a:srgbClr val="6AA84F"/>
              </a:buClr>
              <a:buSzPts val="2800"/>
              <a:buFont typeface="Calibri"/>
              <a:buAutoNum type="arabicPeriod"/>
            </a:pPr>
            <a:r>
              <a:rPr lang="en-US" sz="2800" b="0" i="0" u="none" strike="noStrike" cap="none">
                <a:solidFill>
                  <a:srgbClr val="000000"/>
                </a:solidFill>
                <a:latin typeface="Calibri"/>
                <a:ea typeface="Calibri"/>
                <a:cs typeface="Calibri"/>
                <a:sym typeface="Calibri"/>
              </a:rPr>
              <a:t>Together, present your term to the class. Explain the technology's importance and its application in your own words.</a:t>
            </a:r>
            <a:endParaRPr sz="2800" b="0" i="0" u="none" strike="noStrike" cap="none">
              <a:solidFill>
                <a:srgbClr val="000000"/>
              </a:solidFill>
              <a:latin typeface="Calibri"/>
              <a:ea typeface="Calibri"/>
              <a:cs typeface="Calibri"/>
              <a:sym typeface="Calibri"/>
            </a:endParaRPr>
          </a:p>
          <a:p>
            <a:pPr marL="347472" marR="0" lvl="0" indent="-347472" algn="l" rtl="0">
              <a:lnSpc>
                <a:spcPct val="100000"/>
              </a:lnSpc>
              <a:spcBef>
                <a:spcPts val="1500"/>
              </a:spcBef>
              <a:spcAft>
                <a:spcPts val="1500"/>
              </a:spcAft>
              <a:buClr>
                <a:srgbClr val="6AA84F"/>
              </a:buClr>
              <a:buSzPts val="2800"/>
              <a:buFont typeface="Calibri"/>
              <a:buAutoNum type="arabicPeriod"/>
            </a:pPr>
            <a:r>
              <a:rPr lang="en-US" sz="2800" b="0" i="0" u="none" strike="noStrike" cap="none">
                <a:solidFill>
                  <a:srgbClr val="000000"/>
                </a:solidFill>
                <a:latin typeface="Calibri"/>
                <a:ea typeface="Calibri"/>
                <a:cs typeface="Calibri"/>
                <a:sym typeface="Calibri"/>
              </a:rPr>
              <a:t>Affix your term to the word wall.</a:t>
            </a:r>
            <a:endParaRPr sz="2800" b="0" i="0" u="none" strike="noStrike" cap="none">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456"/>
        <p:cNvGrpSpPr/>
        <p:nvPr/>
      </p:nvGrpSpPr>
      <p:grpSpPr>
        <a:xfrm>
          <a:off x="0" y="0"/>
          <a:ext cx="0" cy="0"/>
          <a:chOff x="0" y="0"/>
          <a:chExt cx="0" cy="0"/>
        </a:xfrm>
      </p:grpSpPr>
      <p:sp>
        <p:nvSpPr>
          <p:cNvPr id="457" name="Google Shape;457;p5"/>
          <p:cNvSpPr txBox="1">
            <a:spLocks noGrp="1"/>
          </p:cNvSpPr>
          <p:nvPr>
            <p:ph type="title"/>
          </p:nvPr>
        </p:nvSpPr>
        <p:spPr>
          <a:xfrm>
            <a:off x="304800" y="338078"/>
            <a:ext cx="11582400" cy="5403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3600"/>
              <a:buFont typeface="Calibri"/>
              <a:buNone/>
            </a:pPr>
            <a:r>
              <a:rPr lang="en-US" sz="3900"/>
              <a:t>Climate Watch: High-Performance Zero Energy Buildings</a:t>
            </a:r>
            <a:endParaRPr sz="3900"/>
          </a:p>
        </p:txBody>
      </p:sp>
      <p:sp>
        <p:nvSpPr>
          <p:cNvPr id="458" name="Google Shape;458;p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23</a:t>
            </a:fld>
            <a:endParaRPr sz="1200"/>
          </a:p>
        </p:txBody>
      </p:sp>
      <p:sp>
        <p:nvSpPr>
          <p:cNvPr id="459" name="Google Shape;459;p5"/>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4: High-Performance Buildings</a:t>
            </a:r>
            <a:endParaRPr sz="1200" b="1" i="0" u="none" strike="noStrike" cap="none">
              <a:solidFill>
                <a:srgbClr val="FFFFFF"/>
              </a:solidFill>
              <a:latin typeface="Calibri"/>
              <a:ea typeface="Calibri"/>
              <a:cs typeface="Calibri"/>
              <a:sym typeface="Calibri"/>
            </a:endParaRPr>
          </a:p>
        </p:txBody>
      </p:sp>
      <p:sp>
        <p:nvSpPr>
          <p:cNvPr id="460" name="Google Shape;460;p5"/>
          <p:cNvSpPr txBox="1"/>
          <p:nvPr/>
        </p:nvSpPr>
        <p:spPr>
          <a:xfrm>
            <a:off x="7947217" y="6018902"/>
            <a:ext cx="19884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Courtesy of U.S. Department of Energy</a:t>
            </a:r>
            <a:endParaRPr sz="900" b="0" i="0" u="none" strike="noStrike" cap="none">
              <a:solidFill>
                <a:schemeClr val="dk1"/>
              </a:solidFill>
              <a:latin typeface="Calibri"/>
              <a:ea typeface="Calibri"/>
              <a:cs typeface="Calibri"/>
              <a:sym typeface="Calibri"/>
            </a:endParaRPr>
          </a:p>
        </p:txBody>
      </p:sp>
      <p:pic>
        <p:nvPicPr>
          <p:cNvPr id="461" name="Google Shape;461;p5" descr="What is a Zero Energy Building?"/>
          <p:cNvPicPr preferRelativeResize="0"/>
          <p:nvPr/>
        </p:nvPicPr>
        <p:blipFill rotWithShape="1">
          <a:blip r:embed="rId3">
            <a:alphaModFix/>
          </a:blip>
          <a:srcRect/>
          <a:stretch/>
        </p:blipFill>
        <p:spPr>
          <a:xfrm>
            <a:off x="2256488" y="1600200"/>
            <a:ext cx="7679024" cy="43414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fade">
                                      <p:cBhvr>
                                        <p:cTn id="7" dur="1"/>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466"/>
        <p:cNvGrpSpPr/>
        <p:nvPr/>
      </p:nvGrpSpPr>
      <p:grpSpPr>
        <a:xfrm>
          <a:off x="0" y="0"/>
          <a:ext cx="0" cy="0"/>
          <a:chOff x="0" y="0"/>
          <a:chExt cx="0" cy="0"/>
        </a:xfrm>
      </p:grpSpPr>
      <p:sp>
        <p:nvSpPr>
          <p:cNvPr id="467" name="Google Shape;467;p6"/>
          <p:cNvSpPr txBox="1">
            <a:spLocks noGrp="1"/>
          </p:cNvSpPr>
          <p:nvPr>
            <p:ph type="title"/>
          </p:nvPr>
        </p:nvSpPr>
        <p:spPr>
          <a:xfrm>
            <a:off x="304800" y="228600"/>
            <a:ext cx="11582400" cy="6651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a:t>Climate Watch Discussion</a:t>
            </a:r>
            <a:endParaRPr/>
          </a:p>
        </p:txBody>
      </p:sp>
      <p:sp>
        <p:nvSpPr>
          <p:cNvPr id="468" name="Google Shape;468;p6"/>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24</a:t>
            </a:fld>
            <a:endParaRPr sz="1200"/>
          </a:p>
        </p:txBody>
      </p:sp>
      <p:sp>
        <p:nvSpPr>
          <p:cNvPr id="469" name="Google Shape;469;p6"/>
          <p:cNvSpPr txBox="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200" b="1" i="0" u="none" strike="noStrike" cap="none">
                <a:solidFill>
                  <a:srgbClr val="FFFFFF"/>
                </a:solidFill>
                <a:latin typeface="Calibri"/>
                <a:ea typeface="Calibri"/>
                <a:cs typeface="Calibri"/>
                <a:sym typeface="Calibri"/>
              </a:rPr>
              <a:t>Lesson 4: High-Performance Buildings</a:t>
            </a:r>
            <a:endParaRPr sz="1200" b="1" i="0" u="none" strike="noStrike" cap="none">
              <a:solidFill>
                <a:srgbClr val="FFFFFF"/>
              </a:solidFill>
              <a:latin typeface="Calibri"/>
              <a:ea typeface="Calibri"/>
              <a:cs typeface="Calibri"/>
              <a:sym typeface="Calibri"/>
            </a:endParaRPr>
          </a:p>
        </p:txBody>
      </p:sp>
      <p:sp>
        <p:nvSpPr>
          <p:cNvPr id="470" name="Google Shape;470;p6"/>
          <p:cNvSpPr txBox="1"/>
          <p:nvPr/>
        </p:nvSpPr>
        <p:spPr>
          <a:xfrm>
            <a:off x="457200" y="1600200"/>
            <a:ext cx="11155800" cy="464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65A4"/>
              </a:buClr>
              <a:buSzPts val="2800"/>
              <a:buFont typeface="Calibri"/>
              <a:buNone/>
            </a:pPr>
            <a:r>
              <a:rPr lang="en-US" sz="2500" b="0" i="0" u="none" strike="noStrike" cap="none" dirty="0">
                <a:solidFill>
                  <a:srgbClr val="000000"/>
                </a:solidFill>
                <a:latin typeface="Calibri"/>
                <a:ea typeface="Calibri"/>
                <a:cs typeface="Calibri"/>
                <a:sym typeface="Calibri"/>
              </a:rPr>
              <a:t>Follow your teacher’s instructions before starting this discussion activity. Share what you learned from the video, and listen to your classmates’ perspectives. Here are a few thoughts to get you rolling</a:t>
            </a:r>
            <a:r>
              <a:rPr lang="en-US" sz="2500" dirty="0">
                <a:latin typeface="Calibri"/>
                <a:ea typeface="Calibri"/>
                <a:cs typeface="Calibri"/>
                <a:sym typeface="Calibri"/>
              </a:rPr>
              <a:t>.</a:t>
            </a:r>
            <a:endParaRPr sz="2500" b="0" i="0" u="none" strike="noStrike" cap="none" dirty="0">
              <a:solidFill>
                <a:srgbClr val="000000"/>
              </a:solidFill>
              <a:latin typeface="Calibri"/>
              <a:ea typeface="Calibri"/>
              <a:cs typeface="Calibri"/>
              <a:sym typeface="Calibri"/>
            </a:endParaRPr>
          </a:p>
          <a:p>
            <a:pPr marL="438912" marR="0" lvl="0" indent="-378206" algn="l" rtl="0">
              <a:lnSpc>
                <a:spcPct val="100000"/>
              </a:lnSpc>
              <a:spcBef>
                <a:spcPts val="1500"/>
              </a:spcBef>
              <a:spcAft>
                <a:spcPts val="0"/>
              </a:spcAft>
              <a:buClr>
                <a:srgbClr val="6AA84F"/>
              </a:buClr>
              <a:buSzPts val="2500"/>
              <a:buFont typeface="Calibri"/>
              <a:buAutoNum type="arabicPeriod"/>
            </a:pPr>
            <a:r>
              <a:rPr lang="en-US" sz="2500" b="0" i="0" u="none" strike="noStrike" cap="none" dirty="0">
                <a:solidFill>
                  <a:srgbClr val="000000"/>
                </a:solidFill>
                <a:latin typeface="Calibri"/>
                <a:ea typeface="Calibri"/>
                <a:cs typeface="Calibri"/>
                <a:sym typeface="Calibri"/>
              </a:rPr>
              <a:t>Net-zero energy buildings use high-performance designs and materials to create structures that offset their annual energy requirements. Why are these buildings an important climate solution?</a:t>
            </a:r>
            <a:endParaRPr sz="2500" b="0" i="0" u="none" strike="noStrike" cap="none" dirty="0">
              <a:solidFill>
                <a:srgbClr val="000000"/>
              </a:solidFill>
              <a:latin typeface="Calibri"/>
              <a:ea typeface="Calibri"/>
              <a:cs typeface="Calibri"/>
              <a:sym typeface="Calibri"/>
            </a:endParaRPr>
          </a:p>
          <a:p>
            <a:pPr marL="438912" marR="0" lvl="0" indent="-378206" algn="l" rtl="0">
              <a:lnSpc>
                <a:spcPct val="100000"/>
              </a:lnSpc>
              <a:spcBef>
                <a:spcPts val="1500"/>
              </a:spcBef>
              <a:spcAft>
                <a:spcPts val="0"/>
              </a:spcAft>
              <a:buClr>
                <a:srgbClr val="6AA84F"/>
              </a:buClr>
              <a:buSzPts val="2500"/>
              <a:buFont typeface="Calibri"/>
              <a:buAutoNum type="arabicPeriod"/>
            </a:pPr>
            <a:r>
              <a:rPr lang="en-US" sz="2500" b="0" i="0" u="none" strike="noStrike" cap="none" dirty="0">
                <a:solidFill>
                  <a:srgbClr val="000000"/>
                </a:solidFill>
                <a:latin typeface="Calibri"/>
                <a:ea typeface="Calibri"/>
                <a:cs typeface="Calibri"/>
                <a:sym typeface="Calibri"/>
              </a:rPr>
              <a:t>Describe and discuss how net-zero energy buildings use on-site solar generation to offset their energy use. What happens when the sun isn’t shining?</a:t>
            </a:r>
            <a:endParaRPr sz="2500" b="0" i="0" u="none" strike="noStrike" cap="none" dirty="0">
              <a:solidFill>
                <a:srgbClr val="000000"/>
              </a:solidFill>
              <a:latin typeface="Calibri"/>
              <a:ea typeface="Calibri"/>
              <a:cs typeface="Calibri"/>
              <a:sym typeface="Calibri"/>
            </a:endParaRPr>
          </a:p>
          <a:p>
            <a:pPr marL="438912" marR="0" lvl="0" indent="-378206" algn="l" rtl="0">
              <a:lnSpc>
                <a:spcPct val="100000"/>
              </a:lnSpc>
              <a:spcBef>
                <a:spcPts val="1500"/>
              </a:spcBef>
              <a:spcAft>
                <a:spcPts val="1500"/>
              </a:spcAft>
              <a:buClr>
                <a:srgbClr val="6AA84F"/>
              </a:buClr>
              <a:buSzPts val="2500"/>
              <a:buFont typeface="Calibri"/>
              <a:buAutoNum type="arabicPeriod"/>
            </a:pPr>
            <a:r>
              <a:rPr lang="en-US" sz="2500" b="0" i="0" u="none" strike="noStrike" cap="none" dirty="0">
                <a:solidFill>
                  <a:srgbClr val="000000"/>
                </a:solidFill>
                <a:latin typeface="Calibri"/>
                <a:ea typeface="Calibri"/>
                <a:cs typeface="Calibri"/>
                <a:sym typeface="Calibri"/>
              </a:rPr>
              <a:t>In addition to energy efficiency, what are some additional benefits of high-performance buildings?</a:t>
            </a:r>
            <a:endParaRPr sz="2500" b="0" i="0" u="none" strike="noStrike" cap="none"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200"/>
              <a:t>3</a:t>
            </a:fld>
            <a:endParaRPr sz="1200"/>
          </a:p>
        </p:txBody>
      </p:sp>
      <p:sp>
        <p:nvSpPr>
          <p:cNvPr id="201" name="Google Shape;201;p35"/>
          <p:cNvSpPr txBox="1">
            <a:spLocks noGrp="1"/>
          </p:cNvSpPr>
          <p:nvPr>
            <p:ph type="ftr" idx="11"/>
          </p:nvPr>
        </p:nvSpPr>
        <p:spPr>
          <a:xfrm>
            <a:off x="7099104" y="6431977"/>
            <a:ext cx="4103885" cy="387273"/>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4: High-Performance Buildings</a:t>
            </a:r>
            <a:endParaRPr sz="1200"/>
          </a:p>
        </p:txBody>
      </p:sp>
      <p:sp>
        <p:nvSpPr>
          <p:cNvPr id="202" name="Google Shape;202;p35"/>
          <p:cNvSpPr txBox="1"/>
          <p:nvPr/>
        </p:nvSpPr>
        <p:spPr>
          <a:xfrm>
            <a:off x="304800" y="228600"/>
            <a:ext cx="11582400" cy="526500"/>
          </a:xfrm>
          <a:prstGeom prst="rect">
            <a:avLst/>
          </a:prstGeom>
          <a:noFill/>
          <a:ln>
            <a:noFill/>
          </a:ln>
        </p:spPr>
        <p:txBody>
          <a:bodyPr spcFirstLastPara="1" wrap="square" lIns="0" tIns="0" rIns="0" bIns="0" anchor="t" anchorCtr="0">
            <a:spAutoFit/>
          </a:bodyPr>
          <a:lstStyle/>
          <a:p>
            <a:pPr marL="4763" marR="0" lvl="0" indent="-4763" algn="ctr" rtl="0">
              <a:lnSpc>
                <a:spcPct val="90000"/>
              </a:lnSpc>
              <a:spcBef>
                <a:spcPts val="0"/>
              </a:spcBef>
              <a:spcAft>
                <a:spcPts val="0"/>
              </a:spcAft>
              <a:buClr>
                <a:srgbClr val="0065A4"/>
              </a:buClr>
              <a:buSzPts val="4800"/>
              <a:buFont typeface="Calibri"/>
              <a:buNone/>
            </a:pPr>
            <a:r>
              <a:rPr lang="en-US" sz="3800" b="1" i="0" u="none" strike="noStrike" cap="none">
                <a:solidFill>
                  <a:srgbClr val="0065A4"/>
                </a:solidFill>
                <a:latin typeface="Calibri"/>
                <a:ea typeface="Calibri"/>
                <a:cs typeface="Calibri"/>
                <a:sym typeface="Calibri"/>
              </a:rPr>
              <a:t>Buildings Can Be Climate Solutions</a:t>
            </a:r>
            <a:endParaRPr sz="3800" i="0" u="none" strike="noStrike" cap="none">
              <a:solidFill>
                <a:srgbClr val="000000"/>
              </a:solidFill>
              <a:latin typeface="Calibri"/>
              <a:ea typeface="Calibri"/>
              <a:cs typeface="Calibri"/>
              <a:sym typeface="Calibri"/>
            </a:endParaRPr>
          </a:p>
        </p:txBody>
      </p:sp>
      <p:cxnSp>
        <p:nvCxnSpPr>
          <p:cNvPr id="203" name="Google Shape;203;p35"/>
          <p:cNvCxnSpPr/>
          <p:nvPr/>
        </p:nvCxnSpPr>
        <p:spPr>
          <a:xfrm>
            <a:off x="304800" y="1008735"/>
            <a:ext cx="11582400" cy="0"/>
          </a:xfrm>
          <a:prstGeom prst="straightConnector1">
            <a:avLst/>
          </a:prstGeom>
          <a:noFill/>
          <a:ln w="12700" cap="flat" cmpd="sng">
            <a:solidFill>
              <a:srgbClr val="0065A4"/>
            </a:solidFill>
            <a:prstDash val="solid"/>
            <a:miter lim="800000"/>
            <a:headEnd type="none" w="sm" len="sm"/>
            <a:tailEnd type="none" w="sm" len="sm"/>
          </a:ln>
        </p:spPr>
      </p:cxnSp>
      <p:sp>
        <p:nvSpPr>
          <p:cNvPr id="204" name="Google Shape;204;p35"/>
          <p:cNvSpPr txBox="1"/>
          <p:nvPr/>
        </p:nvSpPr>
        <p:spPr>
          <a:xfrm>
            <a:off x="8055100" y="2439150"/>
            <a:ext cx="3704100" cy="21612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US" sz="2400" b="0" i="0" u="none" strike="noStrike" cap="none">
                <a:solidFill>
                  <a:srgbClr val="000000"/>
                </a:solidFill>
                <a:latin typeface="Calibri"/>
                <a:ea typeface="Calibri"/>
                <a:cs typeface="Calibri"/>
                <a:sym typeface="Calibri"/>
              </a:rPr>
              <a:t>Massachusetts aims to reduce greenhouse gas emissions from buildings by </a:t>
            </a:r>
            <a:r>
              <a:rPr lang="en-US" sz="2400" b="1" i="0" u="none" strike="noStrike" cap="none">
                <a:solidFill>
                  <a:srgbClr val="000000"/>
                </a:solidFill>
                <a:latin typeface="Calibri"/>
                <a:ea typeface="Calibri"/>
                <a:cs typeface="Calibri"/>
                <a:sym typeface="Calibri"/>
              </a:rPr>
              <a:t>50% by 2030</a:t>
            </a:r>
            <a:r>
              <a:rPr lang="en-US" sz="2400" b="0" i="0" u="none" strike="noStrike" cap="none">
                <a:solidFill>
                  <a:srgbClr val="000000"/>
                </a:solidFill>
                <a:latin typeface="Calibri"/>
                <a:ea typeface="Calibri"/>
                <a:cs typeface="Calibri"/>
                <a:sym typeface="Calibri"/>
              </a:rPr>
              <a:t> and achieve </a:t>
            </a:r>
            <a:r>
              <a:rPr lang="en-US" sz="2400" b="1" i="0" u="none" strike="noStrike" cap="none">
                <a:solidFill>
                  <a:srgbClr val="000000"/>
                </a:solidFill>
                <a:latin typeface="Calibri"/>
                <a:ea typeface="Calibri"/>
                <a:cs typeface="Calibri"/>
                <a:sym typeface="Calibri"/>
              </a:rPr>
              <a:t>net-zero</a:t>
            </a:r>
            <a:r>
              <a:rPr lang="en-US" sz="2400" b="0" i="0" u="none" strike="noStrike" cap="none">
                <a:solidFill>
                  <a:srgbClr val="000000"/>
                </a:solidFill>
                <a:latin typeface="Calibri"/>
                <a:ea typeface="Calibri"/>
                <a:cs typeface="Calibri"/>
                <a:sym typeface="Calibri"/>
              </a:rPr>
              <a:t> emissions by 2050. </a:t>
            </a:r>
            <a:endParaRPr sz="2400" b="0" i="0" u="none" strike="noStrike" cap="none">
              <a:solidFill>
                <a:srgbClr val="000000"/>
              </a:solidFill>
              <a:latin typeface="Calibri"/>
              <a:ea typeface="Calibri"/>
              <a:cs typeface="Calibri"/>
              <a:sym typeface="Calibri"/>
            </a:endParaRPr>
          </a:p>
        </p:txBody>
      </p:sp>
      <p:pic>
        <p:nvPicPr>
          <p:cNvPr id="205" name="Google Shape;205;p35"/>
          <p:cNvPicPr preferRelativeResize="0"/>
          <p:nvPr/>
        </p:nvPicPr>
        <p:blipFill>
          <a:blip r:embed="rId3">
            <a:alphaModFix/>
          </a:blip>
          <a:stretch>
            <a:fillRect/>
          </a:stretch>
        </p:blipFill>
        <p:spPr>
          <a:xfrm>
            <a:off x="161325" y="1239176"/>
            <a:ext cx="7837997" cy="49757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4"/>
          <p:cNvSpPr txBox="1">
            <a:spLocks noGrp="1"/>
          </p:cNvSpPr>
          <p:nvPr>
            <p:ph type="title"/>
          </p:nvPr>
        </p:nvSpPr>
        <p:spPr>
          <a:xfrm>
            <a:off x="650250" y="1891350"/>
            <a:ext cx="4995600" cy="526500"/>
          </a:xfrm>
          <a:prstGeom prst="rect">
            <a:avLst/>
          </a:prstGeom>
          <a:noFill/>
          <a:ln>
            <a:noFill/>
          </a:ln>
        </p:spPr>
        <p:txBody>
          <a:bodyPr spcFirstLastPara="1" wrap="square" lIns="0" tIns="0" rIns="0" bIns="0" anchor="t" anchorCtr="0">
            <a:spAutoFit/>
          </a:bodyPr>
          <a:lstStyle/>
          <a:p>
            <a:pPr marL="4763" lvl="0" indent="-4763" algn="ctr" rtl="0">
              <a:lnSpc>
                <a:spcPct val="90000"/>
              </a:lnSpc>
              <a:spcBef>
                <a:spcPts val="0"/>
              </a:spcBef>
              <a:spcAft>
                <a:spcPts val="0"/>
              </a:spcAft>
              <a:buClr>
                <a:srgbClr val="0065A4"/>
              </a:buClr>
              <a:buSzPts val="4800"/>
              <a:buFont typeface="Calibri"/>
              <a:buNone/>
            </a:pPr>
            <a:r>
              <a:rPr lang="en-US"/>
              <a:t>Opening Activity</a:t>
            </a:r>
            <a:endParaRPr/>
          </a:p>
        </p:txBody>
      </p:sp>
      <p:sp>
        <p:nvSpPr>
          <p:cNvPr id="212" name="Google Shape;212;p4"/>
          <p:cNvSpPr txBox="1">
            <a:spLocks noGrp="1"/>
          </p:cNvSpPr>
          <p:nvPr>
            <p:ph type="body" idx="1"/>
          </p:nvPr>
        </p:nvSpPr>
        <p:spPr>
          <a:xfrm>
            <a:off x="421350" y="2938525"/>
            <a:ext cx="5224500" cy="1955400"/>
          </a:xfrm>
          <a:prstGeom prst="rect">
            <a:avLst/>
          </a:prstGeom>
          <a:noFill/>
          <a:ln>
            <a:noFill/>
          </a:ln>
        </p:spPr>
        <p:txBody>
          <a:bodyPr spcFirstLastPara="1" wrap="square" lIns="91425" tIns="0" rIns="91425" bIns="45700" anchor="t" anchorCtr="0">
            <a:spAutoFit/>
          </a:bodyPr>
          <a:lstStyle/>
          <a:p>
            <a:pPr marL="0" lvl="0" indent="0" algn="l" rtl="0">
              <a:lnSpc>
                <a:spcPct val="115000"/>
              </a:lnSpc>
              <a:spcBef>
                <a:spcPts val="1000"/>
              </a:spcBef>
              <a:spcAft>
                <a:spcPts val="0"/>
              </a:spcAft>
              <a:buSzPts val="2000"/>
              <a:buNone/>
            </a:pPr>
            <a:r>
              <a:rPr lang="en-US" sz="2600" b="1"/>
              <a:t>Discuss this question with a partner:</a:t>
            </a:r>
            <a:endParaRPr sz="2600" b="1"/>
          </a:p>
          <a:p>
            <a:pPr marL="0" lvl="0" indent="0" algn="l" rtl="0">
              <a:lnSpc>
                <a:spcPct val="115000"/>
              </a:lnSpc>
              <a:spcBef>
                <a:spcPts val="1000"/>
              </a:spcBef>
              <a:spcAft>
                <a:spcPts val="0"/>
              </a:spcAft>
              <a:buSzPts val="2000"/>
              <a:buNone/>
            </a:pPr>
            <a:r>
              <a:rPr lang="en-US" sz="2600"/>
              <a:t>Does it require more energy to cool a building in summer or heat a building in winter?</a:t>
            </a:r>
            <a:endParaRPr sz="2600"/>
          </a:p>
        </p:txBody>
      </p:sp>
      <p:sp>
        <p:nvSpPr>
          <p:cNvPr id="213" name="Google Shape;213;p4"/>
          <p:cNvSpPr txBox="1">
            <a:spLocks noGrp="1"/>
          </p:cNvSpPr>
          <p:nvPr>
            <p:ph type="sldNum" idx="3"/>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4</a:t>
            </a:fld>
            <a:endParaRPr/>
          </a:p>
        </p:txBody>
      </p:sp>
      <p:pic>
        <p:nvPicPr>
          <p:cNvPr id="214" name="Google Shape;214;p4"/>
          <p:cNvPicPr preferRelativeResize="0"/>
          <p:nvPr/>
        </p:nvPicPr>
        <p:blipFill rotWithShape="1">
          <a:blip r:embed="rId3">
            <a:alphaModFix/>
          </a:blip>
          <a:srcRect/>
          <a:stretch/>
        </p:blipFill>
        <p:spPr>
          <a:xfrm>
            <a:off x="304800" y="1634330"/>
            <a:ext cx="984300" cy="1040546"/>
          </a:xfrm>
          <a:prstGeom prst="rect">
            <a:avLst/>
          </a:prstGeom>
          <a:noFill/>
          <a:ln>
            <a:noFill/>
          </a:ln>
        </p:spPr>
      </p:pic>
      <p:sp>
        <p:nvSpPr>
          <p:cNvPr id="215" name="Google Shape;215;p4"/>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4: High-Performance Buildings</a:t>
            </a:r>
            <a:endParaRPr sz="1200"/>
          </a:p>
        </p:txBody>
      </p:sp>
      <p:pic>
        <p:nvPicPr>
          <p:cNvPr id="216" name="Google Shape;216;p4"/>
          <p:cNvPicPr preferRelativeResize="0">
            <a:picLocks noGrp="1"/>
          </p:cNvPicPr>
          <p:nvPr>
            <p:ph type="pic" idx="2"/>
          </p:nvPr>
        </p:nvPicPr>
        <p:blipFill rotWithShape="1">
          <a:blip r:embed="rId4">
            <a:alphaModFix/>
          </a:blip>
          <a:srcRect l="10639" r="9302"/>
          <a:stretch/>
        </p:blipFill>
        <p:spPr>
          <a:xfrm>
            <a:off x="6631100" y="1009050"/>
            <a:ext cx="4602378" cy="40477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g312a463a95f_0_167" descr="A group of young men wearing safety goggles&#10;&#10;Description automatically generated"/>
          <p:cNvPicPr preferRelativeResize="0"/>
          <p:nvPr/>
        </p:nvPicPr>
        <p:blipFill rotWithShape="1">
          <a:blip r:embed="rId3">
            <a:alphaModFix/>
          </a:blip>
          <a:srcRect l="4428" r="22003"/>
          <a:stretch/>
        </p:blipFill>
        <p:spPr>
          <a:xfrm>
            <a:off x="508000" y="1208025"/>
            <a:ext cx="4606500" cy="3995926"/>
          </a:xfrm>
          <a:prstGeom prst="rect">
            <a:avLst/>
          </a:prstGeom>
          <a:noFill/>
          <a:ln>
            <a:noFill/>
          </a:ln>
        </p:spPr>
      </p:pic>
      <p:sp>
        <p:nvSpPr>
          <p:cNvPr id="223" name="Google Shape;223;g312a463a95f_0_167"/>
          <p:cNvSpPr txBox="1">
            <a:spLocks noGrp="1"/>
          </p:cNvSpPr>
          <p:nvPr>
            <p:ph type="sldNum" idx="3"/>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5</a:t>
            </a:fld>
            <a:endParaRPr/>
          </a:p>
        </p:txBody>
      </p:sp>
      <p:sp>
        <p:nvSpPr>
          <p:cNvPr id="224" name="Google Shape;224;g312a463a95f_0_167"/>
          <p:cNvSpPr txBox="1">
            <a:spLocks noGrp="1"/>
          </p:cNvSpPr>
          <p:nvPr>
            <p:ph type="body" idx="1"/>
          </p:nvPr>
        </p:nvSpPr>
        <p:spPr>
          <a:xfrm>
            <a:off x="6455425" y="1899300"/>
            <a:ext cx="5391300" cy="2416500"/>
          </a:xfrm>
          <a:prstGeom prst="rect">
            <a:avLst/>
          </a:prstGeom>
        </p:spPr>
        <p:txBody>
          <a:bodyPr spcFirstLastPara="1" wrap="square" lIns="91425" tIns="0" rIns="91425" bIns="45700" anchor="t" anchorCtr="0">
            <a:spAutoFit/>
          </a:bodyPr>
          <a:lstStyle/>
          <a:p>
            <a:pPr marL="457200" lvl="0" indent="-342900" algn="l" rtl="0">
              <a:lnSpc>
                <a:spcPct val="150000"/>
              </a:lnSpc>
              <a:spcBef>
                <a:spcPts val="1000"/>
              </a:spcBef>
              <a:spcAft>
                <a:spcPts val="0"/>
              </a:spcAft>
              <a:buSzPts val="1800"/>
              <a:buChar char="●"/>
            </a:pPr>
            <a:r>
              <a:rPr lang="en-US" sz="2200" b="1"/>
              <a:t>The Big Question and My Climate Goals</a:t>
            </a:r>
            <a:endParaRPr sz="2200" b="1"/>
          </a:p>
          <a:p>
            <a:pPr marL="457200" lvl="0" indent="-342900" algn="l" rtl="0">
              <a:lnSpc>
                <a:spcPct val="150000"/>
              </a:lnSpc>
              <a:spcBef>
                <a:spcPts val="0"/>
              </a:spcBef>
              <a:spcAft>
                <a:spcPts val="0"/>
              </a:spcAft>
              <a:buSzPts val="1800"/>
              <a:buChar char="●"/>
            </a:pPr>
            <a:r>
              <a:rPr lang="en-US" sz="2200" b="1"/>
              <a:t>Climate Watch and Discussion</a:t>
            </a:r>
            <a:endParaRPr sz="2200" b="1"/>
          </a:p>
          <a:p>
            <a:pPr marL="457200" lvl="0" indent="-342900" algn="l" rtl="0">
              <a:lnSpc>
                <a:spcPct val="150000"/>
              </a:lnSpc>
              <a:spcBef>
                <a:spcPts val="0"/>
              </a:spcBef>
              <a:spcAft>
                <a:spcPts val="0"/>
              </a:spcAft>
              <a:buSzPts val="1800"/>
              <a:buChar char="●"/>
            </a:pPr>
            <a:r>
              <a:rPr lang="en-US" sz="2200" b="1"/>
              <a:t>High-Performance Buildings</a:t>
            </a:r>
            <a:endParaRPr sz="2200" b="1"/>
          </a:p>
          <a:p>
            <a:pPr marL="457200" lvl="0" indent="-342900" algn="l" rtl="0">
              <a:lnSpc>
                <a:spcPct val="150000"/>
              </a:lnSpc>
              <a:spcBef>
                <a:spcPts val="0"/>
              </a:spcBef>
              <a:spcAft>
                <a:spcPts val="0"/>
              </a:spcAft>
              <a:buSzPts val="1800"/>
              <a:buChar char="●"/>
            </a:pPr>
            <a:r>
              <a:rPr lang="en-US" sz="2200" b="1"/>
              <a:t>Today’s Group Activity</a:t>
            </a:r>
            <a:endParaRPr sz="2200" b="1"/>
          </a:p>
          <a:p>
            <a:pPr marL="457200" lvl="0" indent="-342900" algn="l" rtl="0">
              <a:lnSpc>
                <a:spcPct val="150000"/>
              </a:lnSpc>
              <a:spcBef>
                <a:spcPts val="0"/>
              </a:spcBef>
              <a:spcAft>
                <a:spcPts val="0"/>
              </a:spcAft>
              <a:buSzPts val="1800"/>
              <a:buChar char="●"/>
            </a:pPr>
            <a:r>
              <a:rPr lang="en-US" sz="2200" b="1"/>
              <a:t>Takeaways and Closing</a:t>
            </a:r>
            <a:endParaRPr sz="2200" b="1"/>
          </a:p>
        </p:txBody>
      </p:sp>
      <p:sp>
        <p:nvSpPr>
          <p:cNvPr id="225" name="Google Shape;225;g312a463a95f_0_167"/>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4: High-Performance Buildings</a:t>
            </a:r>
            <a:endParaRPr sz="1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173a61041c_0_183"/>
          <p:cNvSpPr txBox="1">
            <a:spLocks noGrp="1"/>
          </p:cNvSpPr>
          <p:nvPr>
            <p:ph type="sldNum" idx="3"/>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6</a:t>
            </a:fld>
            <a:endParaRPr/>
          </a:p>
        </p:txBody>
      </p:sp>
      <p:sp>
        <p:nvSpPr>
          <p:cNvPr id="232" name="Google Shape;232;g3173a61041c_0_183"/>
          <p:cNvSpPr txBox="1">
            <a:spLocks noGrp="1"/>
          </p:cNvSpPr>
          <p:nvPr>
            <p:ph type="body" idx="1"/>
          </p:nvPr>
        </p:nvSpPr>
        <p:spPr>
          <a:xfrm>
            <a:off x="457200" y="2743200"/>
            <a:ext cx="5391300" cy="1486800"/>
          </a:xfrm>
          <a:prstGeom prst="rect">
            <a:avLst/>
          </a:prstGeom>
        </p:spPr>
        <p:txBody>
          <a:bodyPr spcFirstLastPara="1" wrap="square" lIns="91425" tIns="0" rIns="91425" bIns="45700" anchor="t" anchorCtr="0">
            <a:spAutoFit/>
          </a:bodyPr>
          <a:lstStyle/>
          <a:p>
            <a:pPr marL="0" lvl="0" indent="0" algn="l" rtl="0">
              <a:spcBef>
                <a:spcPts val="1000"/>
              </a:spcBef>
              <a:spcAft>
                <a:spcPts val="0"/>
              </a:spcAft>
              <a:buNone/>
            </a:pPr>
            <a:r>
              <a:rPr lang="en-US" sz="2600"/>
              <a:t>How can we use different materials, designs, and processes to ensure that new buildings are part of our climate solutions?</a:t>
            </a:r>
            <a:endParaRPr sz="2600"/>
          </a:p>
        </p:txBody>
      </p:sp>
      <p:sp>
        <p:nvSpPr>
          <p:cNvPr id="233" name="Google Shape;233;g3173a61041c_0_18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6</a:t>
            </a:fld>
            <a:endParaRPr sz="1200"/>
          </a:p>
        </p:txBody>
      </p:sp>
      <p:pic>
        <p:nvPicPr>
          <p:cNvPr id="234" name="Google Shape;234;g3173a61041c_0_183" descr="Low view of a skyscraper&#10;&#10;Description automatically generated"/>
          <p:cNvPicPr preferRelativeResize="0"/>
          <p:nvPr/>
        </p:nvPicPr>
        <p:blipFill rotWithShape="1">
          <a:blip r:embed="rId3">
            <a:alphaModFix/>
          </a:blip>
          <a:srcRect l="7439" r="30564"/>
          <a:stretch/>
        </p:blipFill>
        <p:spPr>
          <a:xfrm>
            <a:off x="6648575" y="1085250"/>
            <a:ext cx="4606501" cy="4001101"/>
          </a:xfrm>
          <a:prstGeom prst="rect">
            <a:avLst/>
          </a:prstGeom>
          <a:noFill/>
          <a:ln>
            <a:noFill/>
          </a:ln>
        </p:spPr>
      </p:pic>
      <p:sp>
        <p:nvSpPr>
          <p:cNvPr id="235" name="Google Shape;235;g3173a61041c_0_183"/>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4: High-Performance Buildings</a:t>
            </a:r>
            <a:endParaRPr sz="1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31649cbfbde_0_183"/>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7</a:t>
            </a:fld>
            <a:endParaRPr/>
          </a:p>
        </p:txBody>
      </p:sp>
      <p:sp>
        <p:nvSpPr>
          <p:cNvPr id="242" name="Google Shape;242;g31649cbfbde_0_183"/>
          <p:cNvSpPr txBox="1">
            <a:spLocks noGrp="1"/>
          </p:cNvSpPr>
          <p:nvPr>
            <p:ph type="sldNum" idx="2"/>
          </p:nvPr>
        </p:nvSpPr>
        <p:spPr>
          <a:xfrm>
            <a:off x="11233469" y="6432573"/>
            <a:ext cx="441300" cy="386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a:t>7</a:t>
            </a:fld>
            <a:endParaRPr/>
          </a:p>
        </p:txBody>
      </p:sp>
      <p:sp>
        <p:nvSpPr>
          <p:cNvPr id="243" name="Google Shape;243;g31649cbfbde_0_183"/>
          <p:cNvSpPr txBox="1">
            <a:spLocks noGrp="1"/>
          </p:cNvSpPr>
          <p:nvPr>
            <p:ph type="body" idx="1"/>
          </p:nvPr>
        </p:nvSpPr>
        <p:spPr>
          <a:xfrm>
            <a:off x="955500" y="1915382"/>
            <a:ext cx="10281000" cy="3386400"/>
          </a:xfrm>
          <a:prstGeom prst="rect">
            <a:avLst/>
          </a:prstGeom>
        </p:spPr>
        <p:txBody>
          <a:bodyPr spcFirstLastPara="1" wrap="square" lIns="91425" tIns="0" rIns="91425" bIns="45700" anchor="t" anchorCtr="0">
            <a:spAutoFit/>
          </a:bodyPr>
          <a:lstStyle/>
          <a:p>
            <a:pPr marL="0" lvl="0" indent="0" algn="l" rtl="0">
              <a:lnSpc>
                <a:spcPct val="100000"/>
              </a:lnSpc>
              <a:spcBef>
                <a:spcPts val="1000"/>
              </a:spcBef>
              <a:spcAft>
                <a:spcPts val="0"/>
              </a:spcAft>
              <a:buNone/>
            </a:pPr>
            <a:r>
              <a:rPr lang="en-US" sz="2400" b="1" dirty="0"/>
              <a:t>When you complete this lesson, you’ll be able to</a:t>
            </a:r>
            <a:endParaRPr sz="2400" b="1" dirty="0"/>
          </a:p>
          <a:p>
            <a:pPr marL="914400" lvl="0" indent="-381000" algn="l" rtl="0">
              <a:lnSpc>
                <a:spcPct val="100000"/>
              </a:lnSpc>
              <a:spcBef>
                <a:spcPts val="1000"/>
              </a:spcBef>
              <a:spcAft>
                <a:spcPts val="0"/>
              </a:spcAft>
              <a:buSzPts val="2400"/>
              <a:buAutoNum type="arabicPeriod"/>
            </a:pPr>
            <a:r>
              <a:rPr lang="en-US" sz="2400" dirty="0"/>
              <a:t>Explain the importance of energy-efficient building design, construction, and materials and their role in fighting climate change</a:t>
            </a:r>
            <a:endParaRPr sz="2400" dirty="0"/>
          </a:p>
          <a:p>
            <a:pPr marL="914400" lvl="0" indent="-381000" algn="l" rtl="0">
              <a:lnSpc>
                <a:spcPct val="100000"/>
              </a:lnSpc>
              <a:spcBef>
                <a:spcPts val="1000"/>
              </a:spcBef>
              <a:spcAft>
                <a:spcPts val="0"/>
              </a:spcAft>
              <a:buSzPts val="2400"/>
              <a:buAutoNum type="arabicPeriod"/>
            </a:pPr>
            <a:r>
              <a:rPr lang="en-US" sz="2400" dirty="0"/>
              <a:t>Identify examples of climate-critical professionals designing and implementing solutions for new buildings to contribute to our net-zero goals</a:t>
            </a:r>
            <a:endParaRPr sz="2400" dirty="0"/>
          </a:p>
          <a:p>
            <a:pPr marL="914400" lvl="0" indent="-381000" algn="l" rtl="0">
              <a:lnSpc>
                <a:spcPct val="100000"/>
              </a:lnSpc>
              <a:spcBef>
                <a:spcPts val="1000"/>
              </a:spcBef>
              <a:spcAft>
                <a:spcPts val="1000"/>
              </a:spcAft>
              <a:buSzPts val="2400"/>
              <a:buAutoNum type="arabicPeriod"/>
            </a:pPr>
            <a:r>
              <a:rPr lang="en-US" sz="2400" dirty="0"/>
              <a:t>Describe some characteristics of LEED-certified and Passive House buildings and how they differ from most current buildings.</a:t>
            </a:r>
            <a:endParaRPr sz="2400" dirty="0"/>
          </a:p>
        </p:txBody>
      </p:sp>
      <p:sp>
        <p:nvSpPr>
          <p:cNvPr id="244" name="Google Shape;244;g31649cbfbde_0_183"/>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4: High-Performance Buildings</a:t>
            </a:r>
            <a:endParaRPr sz="1200"/>
          </a:p>
        </p:txBody>
      </p:sp>
      <p:sp>
        <p:nvSpPr>
          <p:cNvPr id="245" name="Google Shape;245;g31649cbfbde_0_183"/>
          <p:cNvSpPr txBox="1">
            <a:spLocks noGrp="1"/>
          </p:cNvSpPr>
          <p:nvPr>
            <p:ph type="title"/>
          </p:nvPr>
        </p:nvSpPr>
        <p:spPr>
          <a:xfrm>
            <a:off x="1943100" y="235075"/>
            <a:ext cx="9164700" cy="526500"/>
          </a:xfrm>
          <a:prstGeom prst="rect">
            <a:avLst/>
          </a:prstGeom>
        </p:spPr>
        <p:txBody>
          <a:bodyPr spcFirstLastPara="1" wrap="square" lIns="0" tIns="0" rIns="0" bIns="0" anchor="t" anchorCtr="0">
            <a:spAutoFit/>
          </a:bodyPr>
          <a:lstStyle/>
          <a:p>
            <a:pPr marL="0" lvl="0" indent="0" algn="l" rtl="0">
              <a:spcBef>
                <a:spcPts val="0"/>
              </a:spcBef>
              <a:spcAft>
                <a:spcPts val="0"/>
              </a:spcAft>
              <a:buNone/>
            </a:pPr>
            <a:r>
              <a:rPr lang="en-US"/>
              <a:t>My Climate Goals</a:t>
            </a:r>
            <a:endParaRPr/>
          </a:p>
        </p:txBody>
      </p:sp>
      <p:pic>
        <p:nvPicPr>
          <p:cNvPr id="246" name="Google Shape;246;g31649cbfbde_0_183"/>
          <p:cNvPicPr preferRelativeResize="0"/>
          <p:nvPr/>
        </p:nvPicPr>
        <p:blipFill rotWithShape="1">
          <a:blip r:embed="rId3">
            <a:alphaModFix/>
          </a:blip>
          <a:srcRect l="10378"/>
          <a:stretch/>
        </p:blipFill>
        <p:spPr>
          <a:xfrm>
            <a:off x="723900" y="158875"/>
            <a:ext cx="1009850" cy="910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304800" y="214775"/>
            <a:ext cx="11582400" cy="526500"/>
          </a:xfrm>
          <a:prstGeom prst="rect">
            <a:avLst/>
          </a:prstGeom>
          <a:noFill/>
          <a:ln>
            <a:noFill/>
          </a:ln>
        </p:spPr>
        <p:txBody>
          <a:bodyPr spcFirstLastPara="1" wrap="square" lIns="0" tIns="0" rIns="0" bIns="0" anchor="t" anchorCtr="0">
            <a:spAutoFit/>
          </a:bodyPr>
          <a:lstStyle/>
          <a:p>
            <a:pPr marL="4762" lvl="0" indent="-4762" algn="ctr" rtl="0">
              <a:lnSpc>
                <a:spcPct val="90000"/>
              </a:lnSpc>
              <a:spcBef>
                <a:spcPts val="0"/>
              </a:spcBef>
              <a:spcAft>
                <a:spcPts val="0"/>
              </a:spcAft>
              <a:buClr>
                <a:srgbClr val="0065A4"/>
              </a:buClr>
              <a:buSzPts val="4800"/>
              <a:buFont typeface="Calibri"/>
              <a:buNone/>
            </a:pPr>
            <a:r>
              <a:rPr lang="en-US" sz="3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Climate Watch: </a:t>
            </a:r>
            <a:r>
              <a:rPr lang="en-US" sz="3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Video</a:t>
            </a:r>
            <a:endParaRPr sz="3800"/>
          </a:p>
        </p:txBody>
      </p:sp>
      <p:sp>
        <p:nvSpPr>
          <p:cNvPr id="253" name="Google Shape;253;p13"/>
          <p:cNvSpPr txBox="1">
            <a:spLocks noGrp="1"/>
          </p:cNvSpPr>
          <p:nvPr>
            <p:ph type="sldNum" idx="12"/>
          </p:nvPr>
        </p:nvSpPr>
        <p:spPr>
          <a:xfrm>
            <a:off x="11233469" y="6432573"/>
            <a:ext cx="441290" cy="386601"/>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8</a:t>
            </a:fld>
            <a:endParaRPr sz="1200"/>
          </a:p>
        </p:txBody>
      </p:sp>
      <p:sp>
        <p:nvSpPr>
          <p:cNvPr id="254" name="Google Shape;254;p13"/>
          <p:cNvSpPr txBox="1"/>
          <p:nvPr/>
        </p:nvSpPr>
        <p:spPr>
          <a:xfrm>
            <a:off x="1749125" y="1148225"/>
            <a:ext cx="9035700" cy="4876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Coming soon</a:t>
            </a:r>
            <a:endParaRPr sz="1800" b="1" i="0" u="none" strike="noStrike" cap="none">
              <a:solidFill>
                <a:schemeClr val="lt1"/>
              </a:solidFill>
              <a:latin typeface="Calibri"/>
              <a:ea typeface="Calibri"/>
              <a:cs typeface="Calibri"/>
              <a:sym typeface="Calibri"/>
            </a:endParaRPr>
          </a:p>
        </p:txBody>
      </p:sp>
      <p:sp>
        <p:nvSpPr>
          <p:cNvPr id="255" name="Google Shape;255;p13"/>
          <p:cNvSpPr txBox="1"/>
          <p:nvPr/>
        </p:nvSpPr>
        <p:spPr>
          <a:xfrm>
            <a:off x="8216275" y="5762675"/>
            <a:ext cx="1796400" cy="1386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Calibri"/>
                <a:ea typeface="Calibri"/>
                <a:cs typeface="Calibri"/>
                <a:sym typeface="Calibri"/>
              </a:rPr>
              <a:t>Courtesy XXXXXX</a:t>
            </a:r>
            <a:endParaRPr sz="900" b="0" i="0" u="none" strike="noStrike" cap="none">
              <a:solidFill>
                <a:schemeClr val="dk1"/>
              </a:solidFill>
              <a:latin typeface="Calibri"/>
              <a:ea typeface="Calibri"/>
              <a:cs typeface="Calibri"/>
              <a:sym typeface="Calibri"/>
            </a:endParaRPr>
          </a:p>
        </p:txBody>
      </p:sp>
      <p:sp>
        <p:nvSpPr>
          <p:cNvPr id="256" name="Google Shape;256;p13"/>
          <p:cNvSpPr txBox="1"/>
          <p:nvPr/>
        </p:nvSpPr>
        <p:spPr>
          <a:xfrm>
            <a:off x="9269225" y="6059150"/>
            <a:ext cx="1515600" cy="276900"/>
          </a:xfrm>
          <a:prstGeom prst="rect">
            <a:avLst/>
          </a:prstGeom>
          <a:noFill/>
          <a:ln>
            <a:noFill/>
          </a:ln>
        </p:spPr>
        <p:txBody>
          <a:bodyPr spcFirstLastPara="1" wrap="square" lIns="91425" tIns="45700" rIns="91425" bIns="45700" anchor="t" anchorCtr="0">
            <a:spAutoFit/>
          </a:bodyPr>
          <a:lstStyle/>
          <a:p>
            <a:pPr marL="0" lvl="0" indent="0" algn="r" rtl="0">
              <a:spcBef>
                <a:spcPts val="0"/>
              </a:spcBef>
              <a:spcAft>
                <a:spcPts val="0"/>
              </a:spcAft>
              <a:buClr>
                <a:srgbClr val="000000"/>
              </a:buClr>
              <a:buSzPts val="1100"/>
              <a:buFont typeface="Arial"/>
              <a:buNone/>
            </a:pPr>
            <a:r>
              <a:rPr lang="en-US" sz="1200">
                <a:latin typeface="Calibri"/>
                <a:ea typeface="Calibri"/>
                <a:cs typeface="Calibri"/>
                <a:sym typeface="Calibri"/>
              </a:rPr>
              <a:t>Courtesy of XXX</a:t>
            </a:r>
            <a:endParaRPr sz="1200">
              <a:latin typeface="Calibri"/>
              <a:ea typeface="Calibri"/>
              <a:cs typeface="Calibri"/>
              <a:sym typeface="Calibri"/>
            </a:endParaRPr>
          </a:p>
        </p:txBody>
      </p:sp>
      <p:sp>
        <p:nvSpPr>
          <p:cNvPr id="257" name="Google Shape;257;p13"/>
          <p:cNvSpPr txBox="1">
            <a:spLocks noGrp="1"/>
          </p:cNvSpPr>
          <p:nvPr>
            <p:ph type="ftr" idx="11"/>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4: High-Performance Buildings</a:t>
            </a:r>
            <a:endParaRPr sz="1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g3173a61041c_0_1"/>
          <p:cNvPicPr preferRelativeResize="0"/>
          <p:nvPr/>
        </p:nvPicPr>
        <p:blipFill rotWithShape="1">
          <a:blip r:embed="rId3">
            <a:alphaModFix amt="5000"/>
          </a:blip>
          <a:srcRect l="1293" r="5666"/>
          <a:stretch/>
        </p:blipFill>
        <p:spPr>
          <a:xfrm>
            <a:off x="0" y="1563750"/>
            <a:ext cx="12192001" cy="5294251"/>
          </a:xfrm>
          <a:prstGeom prst="rect">
            <a:avLst/>
          </a:prstGeom>
          <a:noFill/>
          <a:ln>
            <a:noFill/>
          </a:ln>
        </p:spPr>
      </p:pic>
      <p:sp>
        <p:nvSpPr>
          <p:cNvPr id="264" name="Google Shape;264;g3173a61041c_0_1"/>
          <p:cNvSpPr txBox="1">
            <a:spLocks noGrp="1"/>
          </p:cNvSpPr>
          <p:nvPr>
            <p:ph type="sldNum" idx="12"/>
          </p:nvPr>
        </p:nvSpPr>
        <p:spPr>
          <a:xfrm>
            <a:off x="11233469" y="6432573"/>
            <a:ext cx="441300" cy="386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000"/>
              <a:buFont typeface="Arial"/>
              <a:buNone/>
            </a:pPr>
            <a:fld id="{00000000-1234-1234-1234-123412341234}" type="slidenum">
              <a:rPr lang="en-US" sz="1200"/>
              <a:t>9</a:t>
            </a:fld>
            <a:endParaRPr sz="1200"/>
          </a:p>
        </p:txBody>
      </p:sp>
      <p:sp>
        <p:nvSpPr>
          <p:cNvPr id="265" name="Google Shape;265;g3173a61041c_0_1"/>
          <p:cNvSpPr txBox="1"/>
          <p:nvPr/>
        </p:nvSpPr>
        <p:spPr>
          <a:xfrm>
            <a:off x="1719450" y="1986300"/>
            <a:ext cx="5315100" cy="1052700"/>
          </a:xfrm>
          <a:prstGeom prst="rect">
            <a:avLst/>
          </a:prstGeom>
          <a:noFill/>
          <a:ln>
            <a:noFill/>
          </a:ln>
        </p:spPr>
        <p:txBody>
          <a:bodyPr spcFirstLastPara="1" wrap="square" lIns="0" tIns="0" rIns="0" bIns="0" anchor="t" anchorCtr="0">
            <a:spAutoFit/>
          </a:bodyPr>
          <a:lstStyle/>
          <a:p>
            <a:pPr marL="4762" lvl="0" indent="-4762" algn="l" rtl="0">
              <a:lnSpc>
                <a:spcPct val="90000"/>
              </a:lnSpc>
              <a:spcBef>
                <a:spcPts val="0"/>
              </a:spcBef>
              <a:spcAft>
                <a:spcPts val="0"/>
              </a:spcAft>
              <a:buClr>
                <a:schemeClr val="dk1"/>
              </a:buClr>
              <a:buSzPts val="4800"/>
              <a:buFont typeface="Arial"/>
              <a:buNone/>
            </a:pPr>
            <a:r>
              <a:rPr lang="en-US" sz="3800" b="1">
                <a:solidFill>
                  <a:srgbClr val="0B5394"/>
                </a:solidFill>
                <a:latin typeface="Calibri"/>
                <a:ea typeface="Calibri"/>
                <a:cs typeface="Calibri"/>
                <a:sym typeface="Calibri"/>
              </a:rPr>
              <a:t>Climate Watch </a:t>
            </a:r>
            <a:br>
              <a:rPr lang="en-US" sz="3800" b="1">
                <a:solidFill>
                  <a:srgbClr val="0B5394"/>
                </a:solidFill>
                <a:latin typeface="Calibri"/>
                <a:ea typeface="Calibri"/>
                <a:cs typeface="Calibri"/>
                <a:sym typeface="Calibri"/>
              </a:rPr>
            </a:br>
            <a:r>
              <a:rPr lang="en-US" sz="3800" b="1">
                <a:solidFill>
                  <a:srgbClr val="0B5394"/>
                </a:solidFill>
                <a:latin typeface="Calibri"/>
                <a:ea typeface="Calibri"/>
                <a:cs typeface="Calibri"/>
                <a:sym typeface="Calibri"/>
              </a:rPr>
              <a:t>Discussion</a:t>
            </a:r>
            <a:endParaRPr sz="3800" b="1">
              <a:solidFill>
                <a:srgbClr val="0065A4"/>
              </a:solidFill>
              <a:latin typeface="Calibri"/>
              <a:ea typeface="Calibri"/>
              <a:cs typeface="Calibri"/>
              <a:sym typeface="Calibri"/>
            </a:endParaRPr>
          </a:p>
        </p:txBody>
      </p:sp>
      <p:cxnSp>
        <p:nvCxnSpPr>
          <p:cNvPr id="266" name="Google Shape;266;g3173a61041c_0_1"/>
          <p:cNvCxnSpPr/>
          <p:nvPr/>
        </p:nvCxnSpPr>
        <p:spPr>
          <a:xfrm rot="10800000" flipH="1">
            <a:off x="0" y="3167750"/>
            <a:ext cx="5442900" cy="3000"/>
          </a:xfrm>
          <a:prstGeom prst="straightConnector1">
            <a:avLst/>
          </a:prstGeom>
          <a:noFill/>
          <a:ln w="19050" cap="flat" cmpd="sng">
            <a:solidFill>
              <a:srgbClr val="0065A4"/>
            </a:solidFill>
            <a:prstDash val="solid"/>
            <a:miter lim="800000"/>
            <a:headEnd type="none" w="sm" len="sm"/>
            <a:tailEnd type="none" w="sm" len="sm"/>
          </a:ln>
        </p:spPr>
      </p:cxnSp>
      <p:sp>
        <p:nvSpPr>
          <p:cNvPr id="267" name="Google Shape;267;g3173a61041c_0_1"/>
          <p:cNvSpPr/>
          <p:nvPr/>
        </p:nvSpPr>
        <p:spPr>
          <a:xfrm>
            <a:off x="6096000" y="544275"/>
            <a:ext cx="5812800" cy="5294400"/>
          </a:xfrm>
          <a:prstGeom prst="roundRect">
            <a:avLst>
              <a:gd name="adj" fmla="val 10458"/>
            </a:avLst>
          </a:prstGeom>
          <a:solidFill>
            <a:schemeClr val="lt1"/>
          </a:solid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p:txBody>
      </p:sp>
      <p:sp>
        <p:nvSpPr>
          <p:cNvPr id="268" name="Google Shape;268;g3173a61041c_0_1"/>
          <p:cNvSpPr txBox="1"/>
          <p:nvPr/>
        </p:nvSpPr>
        <p:spPr>
          <a:xfrm>
            <a:off x="6464850" y="1104547"/>
            <a:ext cx="5075100" cy="4121601"/>
          </a:xfrm>
          <a:prstGeom prst="rect">
            <a:avLst/>
          </a:prstGeom>
          <a:noFill/>
          <a:ln>
            <a:noFill/>
          </a:ln>
        </p:spPr>
        <p:txBody>
          <a:bodyPr spcFirstLastPara="1" wrap="square" lIns="91425" tIns="45700" rIns="91425" bIns="45700" anchor="t" anchorCtr="0">
            <a:spAutoFit/>
          </a:bodyPr>
          <a:lstStyle/>
          <a:p>
            <a:pPr marL="457200" lvl="0" indent="-381000" algn="l" rtl="0">
              <a:spcBef>
                <a:spcPts val="200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What are some examples of Passive House design elements shown in the video?</a:t>
            </a:r>
            <a:endParaRPr sz="2400" dirty="0">
              <a:solidFill>
                <a:schemeClr val="dk1"/>
              </a:solidFill>
              <a:latin typeface="Calibri"/>
              <a:ea typeface="Calibri"/>
              <a:cs typeface="Calibri"/>
              <a:sym typeface="Calibri"/>
            </a:endParaRPr>
          </a:p>
          <a:p>
            <a:pPr marL="457200" lvl="0" indent="-381000" algn="l" rtl="0">
              <a:spcBef>
                <a:spcPts val="200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How would you describe the goal of Passive House design for energy efficiency?</a:t>
            </a:r>
            <a:endParaRPr sz="2400" dirty="0">
              <a:solidFill>
                <a:schemeClr val="dk1"/>
              </a:solidFill>
              <a:latin typeface="Calibri"/>
              <a:ea typeface="Calibri"/>
              <a:cs typeface="Calibri"/>
              <a:sym typeface="Calibri"/>
            </a:endParaRPr>
          </a:p>
          <a:p>
            <a:pPr marL="457200" lvl="0" indent="-381000" algn="l" rtl="0">
              <a:spcBef>
                <a:spcPts val="1500"/>
              </a:spcBef>
              <a:spcAft>
                <a:spcPts val="0"/>
              </a:spcAft>
              <a:buClr>
                <a:schemeClr val="dk1"/>
              </a:buClr>
              <a:buSzPts val="2400"/>
              <a:buFont typeface="Calibri"/>
              <a:buAutoNum type="arabicPeriod"/>
            </a:pPr>
            <a:r>
              <a:rPr lang="en-US" sz="2400" dirty="0">
                <a:solidFill>
                  <a:schemeClr val="dk1"/>
                </a:solidFill>
                <a:latin typeface="Calibri"/>
                <a:ea typeface="Calibri"/>
                <a:cs typeface="Calibri"/>
                <a:sym typeface="Calibri"/>
              </a:rPr>
              <a:t>What did you learn from this video? What does this video make you want to learn more about?</a:t>
            </a:r>
            <a:endParaRPr sz="2400" dirty="0">
              <a:solidFill>
                <a:schemeClr val="dk1"/>
              </a:solidFill>
              <a:latin typeface="Calibri"/>
              <a:ea typeface="Calibri"/>
              <a:cs typeface="Calibri"/>
              <a:sym typeface="Calibri"/>
            </a:endParaRPr>
          </a:p>
        </p:txBody>
      </p:sp>
      <p:pic>
        <p:nvPicPr>
          <p:cNvPr id="269" name="Google Shape;269;g3173a61041c_0_1"/>
          <p:cNvPicPr preferRelativeResize="0"/>
          <p:nvPr/>
        </p:nvPicPr>
        <p:blipFill rotWithShape="1">
          <a:blip r:embed="rId4">
            <a:alphaModFix/>
          </a:blip>
          <a:srcRect l="36661" t="17600" r="51346" b="62560"/>
          <a:stretch/>
        </p:blipFill>
        <p:spPr>
          <a:xfrm>
            <a:off x="304800" y="2293650"/>
            <a:ext cx="1009852" cy="910501"/>
          </a:xfrm>
          <a:prstGeom prst="rect">
            <a:avLst/>
          </a:prstGeom>
          <a:noFill/>
          <a:ln>
            <a:noFill/>
          </a:ln>
        </p:spPr>
      </p:pic>
      <p:sp>
        <p:nvSpPr>
          <p:cNvPr id="270" name="Google Shape;270;g3173a61041c_0_1"/>
          <p:cNvSpPr txBox="1">
            <a:spLocks noGrp="1"/>
          </p:cNvSpPr>
          <p:nvPr>
            <p:ph type="ftr" idx="4294967295"/>
          </p:nvPr>
        </p:nvSpPr>
        <p:spPr>
          <a:xfrm>
            <a:off x="7099104" y="6431977"/>
            <a:ext cx="4104000" cy="3873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Lesson 4: High-Performance Buildings</a:t>
            </a:r>
            <a:endParaRPr sz="1200"/>
          </a:p>
        </p:txBody>
      </p:sp>
    </p:spTree>
  </p:cSld>
  <p:clrMapOvr>
    <a:masterClrMapping/>
  </p:clrMapOvr>
</p:sld>
</file>

<file path=ppt/theme/theme1.xml><?xml version="1.0" encoding="utf-8"?>
<a:theme xmlns:a="http://schemas.openxmlformats.org/drawingml/2006/main" name="Content Slides">
  <a:themeElements>
    <a:clrScheme name="MassCEC">
      <a:dk1>
        <a:srgbClr val="000000"/>
      </a:dk1>
      <a:lt1>
        <a:srgbClr val="FFFFFF"/>
      </a:lt1>
      <a:dk2>
        <a:srgbClr val="0065A4"/>
      </a:dk2>
      <a:lt2>
        <a:srgbClr val="79C142"/>
      </a:lt2>
      <a:accent1>
        <a:srgbClr val="0065A4"/>
      </a:accent1>
      <a:accent2>
        <a:srgbClr val="79C142"/>
      </a:accent2>
      <a:accent3>
        <a:srgbClr val="FF5F00"/>
      </a:accent3>
      <a:accent4>
        <a:srgbClr val="FEF200"/>
      </a:accent4>
      <a:accent5>
        <a:srgbClr val="133D71"/>
      </a:accent5>
      <a:accent6>
        <a:srgbClr val="F2F7FA"/>
      </a:accent6>
      <a:hlink>
        <a:srgbClr val="0065A4"/>
      </a:hlink>
      <a:folHlink>
        <a:srgbClr val="579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C1CADA0E019C418B12594A264DCDB3" ma:contentTypeVersion="14" ma:contentTypeDescription="Create a new document." ma:contentTypeScope="" ma:versionID="982956039f9f749d366e5f0198fa24a9">
  <xsd:schema xmlns:xsd="http://www.w3.org/2001/XMLSchema" xmlns:xs="http://www.w3.org/2001/XMLSchema" xmlns:p="http://schemas.microsoft.com/office/2006/metadata/properties" xmlns:ns2="9d08fa42-3293-4960-9eba-b4907ca33f3b" xmlns:ns3="ea4dc06b-4cba-4925-8846-bb8fd58a5dc8" targetNamespace="http://schemas.microsoft.com/office/2006/metadata/properties" ma:root="true" ma:fieldsID="766a51feb9f54d2595e4ebf5a6947d46" ns2:_="" ns3:_="">
    <xsd:import namespace="9d08fa42-3293-4960-9eba-b4907ca33f3b"/>
    <xsd:import namespace="ea4dc06b-4cba-4925-8846-bb8fd58a5dc8"/>
    <xsd:element name="properties">
      <xsd:complexType>
        <xsd:sequence>
          <xsd:element name="documentManagement">
            <xsd:complexType>
              <xsd:all>
                <xsd:element ref="ns2:Notes" minOccurs="0"/>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8fa42-3293-4960-9eba-b4907ca33f3b" elementFormDefault="qualified">
    <xsd:import namespace="http://schemas.microsoft.com/office/2006/documentManagement/types"/>
    <xsd:import namespace="http://schemas.microsoft.com/office/infopath/2007/PartnerControls"/>
    <xsd:element name="Notes" ma:index="8" nillable="true" ma:displayName="Notes" ma:format="Dropdown" ma:internalName="Notes">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faeb5f8-066e-4252-85f7-2a35006b499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4dc06b-4cba-4925-8846-bb8fd58a5dc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8a82ed-2c5d-44c2-a927-9ddc486722b8}" ma:internalName="TaxCatchAll" ma:showField="CatchAllData" ma:web="ea4dc06b-4cba-4925-8846-bb8fd58a5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08fa42-3293-4960-9eba-b4907ca33f3b">
      <Terms xmlns="http://schemas.microsoft.com/office/infopath/2007/PartnerControls"/>
    </lcf76f155ced4ddcb4097134ff3c332f>
    <Notes xmlns="9d08fa42-3293-4960-9eba-b4907ca33f3b" xsi:nil="true"/>
    <TaxCatchAll xmlns="ea4dc06b-4cba-4925-8846-bb8fd58a5dc8" xsi:nil="true"/>
  </documentManagement>
</p:properties>
</file>

<file path=customXml/itemProps1.xml><?xml version="1.0" encoding="utf-8"?>
<ds:datastoreItem xmlns:ds="http://schemas.openxmlformats.org/officeDocument/2006/customXml" ds:itemID="{2449F36C-84D1-4826-921B-EBBCBD7089EF}"/>
</file>

<file path=customXml/itemProps2.xml><?xml version="1.0" encoding="utf-8"?>
<ds:datastoreItem xmlns:ds="http://schemas.openxmlformats.org/officeDocument/2006/customXml" ds:itemID="{0C4DCB8E-2529-40E3-987A-6357C94EAB24}"/>
</file>

<file path=customXml/itemProps3.xml><?xml version="1.0" encoding="utf-8"?>
<ds:datastoreItem xmlns:ds="http://schemas.openxmlformats.org/officeDocument/2006/customXml" ds:itemID="{423A6184-2F64-4453-B5AB-3EC9D4CED67C}"/>
</file>

<file path=docProps/app.xml><?xml version="1.0" encoding="utf-8"?>
<Properties xmlns="http://schemas.openxmlformats.org/officeDocument/2006/extended-properties" xmlns:vt="http://schemas.openxmlformats.org/officeDocument/2006/docPropsVTypes">
  <TotalTime>0</TotalTime>
  <Words>2571</Words>
  <Application>Microsoft Macintosh PowerPoint</Application>
  <PresentationFormat>Widescreen</PresentationFormat>
  <Paragraphs>252</Paragraphs>
  <Slides>24</Slides>
  <Notes>24</Notes>
  <HiddenSlides>6</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Content Slides</vt:lpstr>
      <vt:lpstr>PowerPoint Presentation</vt:lpstr>
      <vt:lpstr>PowerPoint Presentation</vt:lpstr>
      <vt:lpstr>PowerPoint Presentation</vt:lpstr>
      <vt:lpstr>Opening Activity</vt:lpstr>
      <vt:lpstr>PowerPoint Presentation</vt:lpstr>
      <vt:lpstr>PowerPoint Presentation</vt:lpstr>
      <vt:lpstr>My Climate Goals</vt:lpstr>
      <vt:lpstr>Climate Watch: Video</vt:lpstr>
      <vt:lpstr>PowerPoint Presentation</vt:lpstr>
      <vt:lpstr>PowerPoint Presentation</vt:lpstr>
      <vt:lpstr>PowerPoint Presentation</vt:lpstr>
      <vt:lpstr>Certifications</vt:lpstr>
      <vt:lpstr>Careers in Energy-Efficient Construction</vt:lpstr>
      <vt:lpstr>Today’s Group Activity</vt:lpstr>
      <vt:lpstr>Group Presentations</vt:lpstr>
      <vt:lpstr>PowerPoint Presentation</vt:lpstr>
      <vt:lpstr>Closing Activity</vt:lpstr>
      <vt:lpstr>PowerPoint Presentation</vt:lpstr>
      <vt:lpstr>Climate Vocabulary Deep Dive</vt:lpstr>
      <vt:lpstr>Climate Vocabulary Deep Dive</vt:lpstr>
      <vt:lpstr>Climate Vocabulary Deep Dive</vt:lpstr>
      <vt:lpstr>Climate Vocabulary Deep Dive</vt:lpstr>
      <vt:lpstr>Climate Watch: High-Performance Zero Energy Buildings</vt:lpstr>
      <vt:lpstr>Climate Watch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Benjamin Gross</dc:creator>
  <cp:lastModifiedBy> </cp:lastModifiedBy>
  <cp:revision>1</cp:revision>
  <dcterms:created xsi:type="dcterms:W3CDTF">2024-01-16T16:54:29Z</dcterms:created>
  <dcterms:modified xsi:type="dcterms:W3CDTF">2024-12-06T19:48:59Z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0x010100C9C1CADA0E019C418B12594A264DCDB3</vt:lpwstr>
  </property>
  <property fmtid="{D5CDD505-2E9C-101B-9397-08002B2CF9AE}" pid="3" name="MediaServiceImageTags">
    <vt:lpwstr/>
  </property>
</Properties>
</file>